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92" r:id="rId4"/>
    <p:sldId id="294" r:id="rId5"/>
    <p:sldId id="293" r:id="rId6"/>
    <p:sldId id="295" r:id="rId7"/>
    <p:sldId id="296" r:id="rId8"/>
    <p:sldId id="285" r:id="rId9"/>
    <p:sldId id="291" r:id="rId10"/>
    <p:sldId id="297" r:id="rId11"/>
    <p:sldId id="298" r:id="rId12"/>
    <p:sldId id="299" r:id="rId13"/>
    <p:sldId id="300" r:id="rId14"/>
    <p:sldId id="301" r:id="rId15"/>
    <p:sldId id="302" r:id="rId16"/>
    <p:sldId id="283"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86599"/>
  </p:normalViewPr>
  <p:slideViewPr>
    <p:cSldViewPr snapToGrid="0">
      <p:cViewPr varScale="1">
        <p:scale>
          <a:sx n="110" d="100"/>
          <a:sy n="110" d="100"/>
        </p:scale>
        <p:origin x="736" y="176"/>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63809-5009-E54D-9349-D0D2D7D80128}" type="datetimeFigureOut">
              <a:rPr lang="es-ES" smtClean="0"/>
              <a:t>12/1/24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C77EE-1D74-1548-AD8B-1E746D8426A8}" type="slidenum">
              <a:rPr lang="es-ES" smtClean="0"/>
              <a:t>‹Nº›</a:t>
            </a:fld>
            <a:endParaRPr lang="es-ES"/>
          </a:p>
        </p:txBody>
      </p:sp>
    </p:spTree>
    <p:extLst>
      <p:ext uri="{BB962C8B-B14F-4D97-AF65-F5344CB8AC3E}">
        <p14:creationId xmlns:p14="http://schemas.microsoft.com/office/powerpoint/2010/main" val="2961072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este espacio se explicarán brevemente las diapositivas.</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1</a:t>
            </a:fld>
            <a:endParaRPr lang="es-ES"/>
          </a:p>
        </p:txBody>
      </p:sp>
    </p:spTree>
    <p:extLst>
      <p:ext uri="{BB962C8B-B14F-4D97-AF65-F5344CB8AC3E}">
        <p14:creationId xmlns:p14="http://schemas.microsoft.com/office/powerpoint/2010/main" val="713546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Conocer la complejidad y los problemas de la delimitación/transferencia de responsabilidad permite dar soluciones.</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10</a:t>
            </a:fld>
            <a:endParaRPr lang="es-ES"/>
          </a:p>
        </p:txBody>
      </p:sp>
    </p:spTree>
    <p:extLst>
      <p:ext uri="{BB962C8B-B14F-4D97-AF65-F5344CB8AC3E}">
        <p14:creationId xmlns:p14="http://schemas.microsoft.com/office/powerpoint/2010/main" val="2908117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 casi inevitable que aparezcan conflictos entre los médicos que atienden a un enfermo.</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11</a:t>
            </a:fld>
            <a:endParaRPr lang="es-ES"/>
          </a:p>
        </p:txBody>
      </p:sp>
    </p:spTree>
    <p:extLst>
      <p:ext uri="{BB962C8B-B14F-4D97-AF65-F5344CB8AC3E}">
        <p14:creationId xmlns:p14="http://schemas.microsoft.com/office/powerpoint/2010/main" val="1598868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Hay que ser honestos y reconocer que existe un conflicto para poder solucionarlo.</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12</a:t>
            </a:fld>
            <a:endParaRPr lang="es-ES"/>
          </a:p>
        </p:txBody>
      </p:sp>
    </p:spTree>
    <p:extLst>
      <p:ext uri="{BB962C8B-B14F-4D97-AF65-F5344CB8AC3E}">
        <p14:creationId xmlns:p14="http://schemas.microsoft.com/office/powerpoint/2010/main" val="3482587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Si aplicamos estas herramientas, es muy probable que el conflicto se resuelva satisfactoriamente.</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13</a:t>
            </a:fld>
            <a:endParaRPr lang="es-ES"/>
          </a:p>
        </p:txBody>
      </p:sp>
    </p:spTree>
    <p:extLst>
      <p:ext uri="{BB962C8B-B14F-4D97-AF65-F5344CB8AC3E}">
        <p14:creationId xmlns:p14="http://schemas.microsoft.com/office/powerpoint/2010/main" val="164469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Hay una serie de cuestiones del informe de alta que debemos conocer.</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14</a:t>
            </a:fld>
            <a:endParaRPr lang="es-ES"/>
          </a:p>
        </p:txBody>
      </p:sp>
    </p:spTree>
    <p:extLst>
      <p:ext uri="{BB962C8B-B14F-4D97-AF65-F5344CB8AC3E}">
        <p14:creationId xmlns:p14="http://schemas.microsoft.com/office/powerpoint/2010/main" val="3409264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Hay una serie de cuestiones del informe de alta que debemos conocer.</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15</a:t>
            </a:fld>
            <a:endParaRPr lang="es-ES"/>
          </a:p>
        </p:txBody>
      </p:sp>
    </p:spTree>
    <p:extLst>
      <p:ext uri="{BB962C8B-B14F-4D97-AF65-F5344CB8AC3E}">
        <p14:creationId xmlns:p14="http://schemas.microsoft.com/office/powerpoint/2010/main" val="4047546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49C77EE-1D74-1548-AD8B-1E746D8426A8}" type="slidenum">
              <a:rPr lang="es-ES" smtClean="0"/>
              <a:t>16</a:t>
            </a:fld>
            <a:endParaRPr lang="es-ES"/>
          </a:p>
        </p:txBody>
      </p:sp>
    </p:spTree>
    <p:extLst>
      <p:ext uri="{BB962C8B-B14F-4D97-AF65-F5344CB8AC3E}">
        <p14:creationId xmlns:p14="http://schemas.microsoft.com/office/powerpoint/2010/main" val="415593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400" dirty="0"/>
              <a:t>Los servicios quirúrgicos, y los médicos también, se enfrentan a una serie de retos que es necesario conocer.</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2</a:t>
            </a:fld>
            <a:endParaRPr lang="es-ES"/>
          </a:p>
        </p:txBody>
      </p:sp>
    </p:spTree>
    <p:extLst>
      <p:ext uri="{BB962C8B-B14F-4D97-AF65-F5344CB8AC3E}">
        <p14:creationId xmlns:p14="http://schemas.microsoft.com/office/powerpoint/2010/main" val="2760511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400" dirty="0"/>
              <a:t>Siempre es importante, pero en asistencia compartida es imprescindible, una buena comunicación entre ambos médicos, ya que una parte importante de la información transmitida es subjetiva.</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3</a:t>
            </a:fld>
            <a:endParaRPr lang="es-ES"/>
          </a:p>
        </p:txBody>
      </p:sp>
    </p:spTree>
    <p:extLst>
      <p:ext uri="{BB962C8B-B14F-4D97-AF65-F5344CB8AC3E}">
        <p14:creationId xmlns:p14="http://schemas.microsoft.com/office/powerpoint/2010/main" val="132794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400" dirty="0"/>
              <a:t>Siempre es importante, pero en asistencia compartida es imprescindible, una buena comunicación entre ambos médicos.</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4</a:t>
            </a:fld>
            <a:endParaRPr lang="es-ES"/>
          </a:p>
        </p:txBody>
      </p:sp>
    </p:spTree>
    <p:extLst>
      <p:ext uri="{BB962C8B-B14F-4D97-AF65-F5344CB8AC3E}">
        <p14:creationId xmlns:p14="http://schemas.microsoft.com/office/powerpoint/2010/main" val="804175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400" dirty="0"/>
              <a:t>El trabajo en equipo se pone en evidencia durante el proceso de la interconsulta, aunque también es indispensable para la asistencia compartida, por lo que hay que tener unos conocimientos mínimos de sus principales apartados.</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5</a:t>
            </a:fld>
            <a:endParaRPr lang="es-ES"/>
          </a:p>
        </p:txBody>
      </p:sp>
    </p:spTree>
    <p:extLst>
      <p:ext uri="{BB962C8B-B14F-4D97-AF65-F5344CB8AC3E}">
        <p14:creationId xmlns:p14="http://schemas.microsoft.com/office/powerpoint/2010/main" val="1228949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400" dirty="0"/>
              <a:t>EL consultor puede caer en la </a:t>
            </a:r>
            <a:r>
              <a:rPr lang="es-ES" sz="2000" baseline="0" dirty="0"/>
              <a:t>prepotencia.</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6</a:t>
            </a:fld>
            <a:endParaRPr lang="es-ES"/>
          </a:p>
        </p:txBody>
      </p:sp>
    </p:spTree>
    <p:extLst>
      <p:ext uri="{BB962C8B-B14F-4D97-AF65-F5344CB8AC3E}">
        <p14:creationId xmlns:p14="http://schemas.microsoft.com/office/powerpoint/2010/main" val="3172458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400" dirty="0"/>
              <a:t>El solicitante puede comportarse también con prepotencia y no permitir que el consultor haga su trabajo con libertad.</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7</a:t>
            </a:fld>
            <a:endParaRPr lang="es-ES"/>
          </a:p>
        </p:txBody>
      </p:sp>
    </p:spTree>
    <p:extLst>
      <p:ext uri="{BB962C8B-B14F-4D97-AF65-F5344CB8AC3E}">
        <p14:creationId xmlns:p14="http://schemas.microsoft.com/office/powerpoint/2010/main" val="3921511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400" dirty="0"/>
              <a:t>Hay una serie de aspectos formales que siempre deben ser tenidos en cuenta.</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8</a:t>
            </a:fld>
            <a:endParaRPr lang="es-ES"/>
          </a:p>
        </p:txBody>
      </p:sp>
    </p:spTree>
    <p:extLst>
      <p:ext uri="{BB962C8B-B14F-4D97-AF65-F5344CB8AC3E}">
        <p14:creationId xmlns:p14="http://schemas.microsoft.com/office/powerpoint/2010/main" val="2056271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el trabajo en equipo </a:t>
            </a:r>
            <a:r>
              <a:rPr lang="es-ES" sz="1800" dirty="0"/>
              <a:t>debemos </a:t>
            </a:r>
            <a:r>
              <a:rPr lang="es-ES" dirty="0"/>
              <a:t>tener muy claro cuáles son las responsabilidades de cada uno, tienen que estar bien delimitadas. Cuando transferimos la responsabilidad del paciente a otro médico, lo debemos hacer de forma segura.</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9</a:t>
            </a:fld>
            <a:endParaRPr lang="es-ES"/>
          </a:p>
        </p:txBody>
      </p:sp>
    </p:spTree>
    <p:extLst>
      <p:ext uri="{BB962C8B-B14F-4D97-AF65-F5344CB8AC3E}">
        <p14:creationId xmlns:p14="http://schemas.microsoft.com/office/powerpoint/2010/main" val="757897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2DAD8C-3C43-73D5-0BBD-4BA3F41C7CE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76C4B9A-7819-6A89-DDC4-B3A101DFD6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2D03E22-DB02-B656-FA64-5B19E0C930E7}"/>
              </a:ext>
            </a:extLst>
          </p:cNvPr>
          <p:cNvSpPr>
            <a:spLocks noGrp="1"/>
          </p:cNvSpPr>
          <p:nvPr>
            <p:ph type="dt" sz="half" idx="10"/>
          </p:nvPr>
        </p:nvSpPr>
        <p:spPr/>
        <p:txBody>
          <a:bodyPr/>
          <a:lstStyle/>
          <a:p>
            <a:fld id="{4687DEBE-A70C-9741-A92C-74062411FFCD}" type="datetimeFigureOut">
              <a:rPr lang="es-ES" smtClean="0"/>
              <a:t>12/1/24</a:t>
            </a:fld>
            <a:endParaRPr lang="es-ES"/>
          </a:p>
        </p:txBody>
      </p:sp>
      <p:sp>
        <p:nvSpPr>
          <p:cNvPr id="5" name="Marcador de pie de página 4">
            <a:extLst>
              <a:ext uri="{FF2B5EF4-FFF2-40B4-BE49-F238E27FC236}">
                <a16:creationId xmlns:a16="http://schemas.microsoft.com/office/drawing/2014/main" id="{ECD165C2-0DF6-94EA-EFA7-9884CF0B737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D3098B-A2CA-CD4C-E99E-AB385BDC7EC3}"/>
              </a:ext>
            </a:extLst>
          </p:cNvPr>
          <p:cNvSpPr>
            <a:spLocks noGrp="1"/>
          </p:cNvSpPr>
          <p:nvPr>
            <p:ph type="sldNum" sz="quarter" idx="12"/>
          </p:nvPr>
        </p:nvSpPr>
        <p:spPr/>
        <p:txBody>
          <a:bodyPr/>
          <a:lstStyle/>
          <a:p>
            <a:fld id="{C2922A3B-9237-7A4F-BEB7-5694AF61F6C8}" type="slidenum">
              <a:rPr lang="es-ES" smtClean="0"/>
              <a:t>‹Nº›</a:t>
            </a:fld>
            <a:endParaRPr lang="es-ES"/>
          </a:p>
        </p:txBody>
      </p:sp>
    </p:spTree>
    <p:extLst>
      <p:ext uri="{BB962C8B-B14F-4D97-AF65-F5344CB8AC3E}">
        <p14:creationId xmlns:p14="http://schemas.microsoft.com/office/powerpoint/2010/main" val="95899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840C84-FB68-4208-544C-3DE18C6862F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14A185-6CC6-AD90-3DB7-2F9DC434A27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D5C1DF6-43A5-BC39-8831-ADE3D20CED82}"/>
              </a:ext>
            </a:extLst>
          </p:cNvPr>
          <p:cNvSpPr>
            <a:spLocks noGrp="1"/>
          </p:cNvSpPr>
          <p:nvPr>
            <p:ph type="dt" sz="half" idx="10"/>
          </p:nvPr>
        </p:nvSpPr>
        <p:spPr/>
        <p:txBody>
          <a:bodyPr/>
          <a:lstStyle/>
          <a:p>
            <a:fld id="{4687DEBE-A70C-9741-A92C-74062411FFCD}" type="datetimeFigureOut">
              <a:rPr lang="es-ES" smtClean="0"/>
              <a:t>12/1/24</a:t>
            </a:fld>
            <a:endParaRPr lang="es-ES"/>
          </a:p>
        </p:txBody>
      </p:sp>
      <p:sp>
        <p:nvSpPr>
          <p:cNvPr id="5" name="Marcador de pie de página 4">
            <a:extLst>
              <a:ext uri="{FF2B5EF4-FFF2-40B4-BE49-F238E27FC236}">
                <a16:creationId xmlns:a16="http://schemas.microsoft.com/office/drawing/2014/main" id="{5E4DC31E-D514-29AD-E039-3B5A463318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75ABD1-7130-957A-29D4-BF7C5C9AACBC}"/>
              </a:ext>
            </a:extLst>
          </p:cNvPr>
          <p:cNvSpPr>
            <a:spLocks noGrp="1"/>
          </p:cNvSpPr>
          <p:nvPr>
            <p:ph type="sldNum" sz="quarter" idx="12"/>
          </p:nvPr>
        </p:nvSpPr>
        <p:spPr/>
        <p:txBody>
          <a:bodyPr/>
          <a:lstStyle/>
          <a:p>
            <a:fld id="{C2922A3B-9237-7A4F-BEB7-5694AF61F6C8}" type="slidenum">
              <a:rPr lang="es-ES" smtClean="0"/>
              <a:t>‹Nº›</a:t>
            </a:fld>
            <a:endParaRPr lang="es-ES"/>
          </a:p>
        </p:txBody>
      </p:sp>
    </p:spTree>
    <p:extLst>
      <p:ext uri="{BB962C8B-B14F-4D97-AF65-F5344CB8AC3E}">
        <p14:creationId xmlns:p14="http://schemas.microsoft.com/office/powerpoint/2010/main" val="3187697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3B8886E-EB85-C2B7-4517-2E7F4A487A6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A341282-1A08-4B76-07D9-3291A7BC69F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46018E7-0E1E-E763-E9FE-A42FA6D4D800}"/>
              </a:ext>
            </a:extLst>
          </p:cNvPr>
          <p:cNvSpPr>
            <a:spLocks noGrp="1"/>
          </p:cNvSpPr>
          <p:nvPr>
            <p:ph type="dt" sz="half" idx="10"/>
          </p:nvPr>
        </p:nvSpPr>
        <p:spPr/>
        <p:txBody>
          <a:bodyPr/>
          <a:lstStyle/>
          <a:p>
            <a:fld id="{4687DEBE-A70C-9741-A92C-74062411FFCD}" type="datetimeFigureOut">
              <a:rPr lang="es-ES" smtClean="0"/>
              <a:t>12/1/24</a:t>
            </a:fld>
            <a:endParaRPr lang="es-ES"/>
          </a:p>
        </p:txBody>
      </p:sp>
      <p:sp>
        <p:nvSpPr>
          <p:cNvPr id="5" name="Marcador de pie de página 4">
            <a:extLst>
              <a:ext uri="{FF2B5EF4-FFF2-40B4-BE49-F238E27FC236}">
                <a16:creationId xmlns:a16="http://schemas.microsoft.com/office/drawing/2014/main" id="{3AA5E84A-A02B-950E-81C6-DCA29CEB4BE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C06AEE-40AB-C7C7-64B1-CB3755504F44}"/>
              </a:ext>
            </a:extLst>
          </p:cNvPr>
          <p:cNvSpPr>
            <a:spLocks noGrp="1"/>
          </p:cNvSpPr>
          <p:nvPr>
            <p:ph type="sldNum" sz="quarter" idx="12"/>
          </p:nvPr>
        </p:nvSpPr>
        <p:spPr/>
        <p:txBody>
          <a:bodyPr/>
          <a:lstStyle/>
          <a:p>
            <a:fld id="{C2922A3B-9237-7A4F-BEB7-5694AF61F6C8}" type="slidenum">
              <a:rPr lang="es-ES" smtClean="0"/>
              <a:t>‹Nº›</a:t>
            </a:fld>
            <a:endParaRPr lang="es-ES"/>
          </a:p>
        </p:txBody>
      </p:sp>
    </p:spTree>
    <p:extLst>
      <p:ext uri="{BB962C8B-B14F-4D97-AF65-F5344CB8AC3E}">
        <p14:creationId xmlns:p14="http://schemas.microsoft.com/office/powerpoint/2010/main" val="331665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6030B1-BE81-FAA0-404A-F5196EE5EC3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45FA16B-B930-0204-D83E-482776C13ED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65D3A9-2025-124B-8019-33E1B7DD4C5F}"/>
              </a:ext>
            </a:extLst>
          </p:cNvPr>
          <p:cNvSpPr>
            <a:spLocks noGrp="1"/>
          </p:cNvSpPr>
          <p:nvPr>
            <p:ph type="dt" sz="half" idx="10"/>
          </p:nvPr>
        </p:nvSpPr>
        <p:spPr/>
        <p:txBody>
          <a:bodyPr/>
          <a:lstStyle/>
          <a:p>
            <a:fld id="{4687DEBE-A70C-9741-A92C-74062411FFCD}" type="datetimeFigureOut">
              <a:rPr lang="es-ES" smtClean="0"/>
              <a:t>12/1/24</a:t>
            </a:fld>
            <a:endParaRPr lang="es-ES"/>
          </a:p>
        </p:txBody>
      </p:sp>
      <p:sp>
        <p:nvSpPr>
          <p:cNvPr id="5" name="Marcador de pie de página 4">
            <a:extLst>
              <a:ext uri="{FF2B5EF4-FFF2-40B4-BE49-F238E27FC236}">
                <a16:creationId xmlns:a16="http://schemas.microsoft.com/office/drawing/2014/main" id="{4C09EC44-21A6-8496-918E-8E072E8BD1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E785C-4D8F-3B3E-F353-EFAC7EB9B21B}"/>
              </a:ext>
            </a:extLst>
          </p:cNvPr>
          <p:cNvSpPr>
            <a:spLocks noGrp="1"/>
          </p:cNvSpPr>
          <p:nvPr>
            <p:ph type="sldNum" sz="quarter" idx="12"/>
          </p:nvPr>
        </p:nvSpPr>
        <p:spPr/>
        <p:txBody>
          <a:bodyPr/>
          <a:lstStyle/>
          <a:p>
            <a:fld id="{C2922A3B-9237-7A4F-BEB7-5694AF61F6C8}" type="slidenum">
              <a:rPr lang="es-ES" smtClean="0"/>
              <a:t>‹Nº›</a:t>
            </a:fld>
            <a:endParaRPr lang="es-ES"/>
          </a:p>
        </p:txBody>
      </p:sp>
    </p:spTree>
    <p:extLst>
      <p:ext uri="{BB962C8B-B14F-4D97-AF65-F5344CB8AC3E}">
        <p14:creationId xmlns:p14="http://schemas.microsoft.com/office/powerpoint/2010/main" val="3860129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AF5B08-1A73-40FC-5B17-EE386D60794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BD24C22-BD10-8447-1CFB-247082D0D5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49751AF-5427-D69F-70CC-685C5E097C69}"/>
              </a:ext>
            </a:extLst>
          </p:cNvPr>
          <p:cNvSpPr>
            <a:spLocks noGrp="1"/>
          </p:cNvSpPr>
          <p:nvPr>
            <p:ph type="dt" sz="half" idx="10"/>
          </p:nvPr>
        </p:nvSpPr>
        <p:spPr/>
        <p:txBody>
          <a:bodyPr/>
          <a:lstStyle/>
          <a:p>
            <a:fld id="{4687DEBE-A70C-9741-A92C-74062411FFCD}" type="datetimeFigureOut">
              <a:rPr lang="es-ES" smtClean="0"/>
              <a:t>12/1/24</a:t>
            </a:fld>
            <a:endParaRPr lang="es-ES"/>
          </a:p>
        </p:txBody>
      </p:sp>
      <p:sp>
        <p:nvSpPr>
          <p:cNvPr id="5" name="Marcador de pie de página 4">
            <a:extLst>
              <a:ext uri="{FF2B5EF4-FFF2-40B4-BE49-F238E27FC236}">
                <a16:creationId xmlns:a16="http://schemas.microsoft.com/office/drawing/2014/main" id="{B1A240E8-2A58-632F-0E1D-4177EE38B3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28CE57-C73E-B8AB-CC91-A5C6DB587081}"/>
              </a:ext>
            </a:extLst>
          </p:cNvPr>
          <p:cNvSpPr>
            <a:spLocks noGrp="1"/>
          </p:cNvSpPr>
          <p:nvPr>
            <p:ph type="sldNum" sz="quarter" idx="12"/>
          </p:nvPr>
        </p:nvSpPr>
        <p:spPr/>
        <p:txBody>
          <a:bodyPr/>
          <a:lstStyle/>
          <a:p>
            <a:fld id="{C2922A3B-9237-7A4F-BEB7-5694AF61F6C8}" type="slidenum">
              <a:rPr lang="es-ES" smtClean="0"/>
              <a:t>‹Nº›</a:t>
            </a:fld>
            <a:endParaRPr lang="es-ES"/>
          </a:p>
        </p:txBody>
      </p:sp>
    </p:spTree>
    <p:extLst>
      <p:ext uri="{BB962C8B-B14F-4D97-AF65-F5344CB8AC3E}">
        <p14:creationId xmlns:p14="http://schemas.microsoft.com/office/powerpoint/2010/main" val="327569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EFFCCE-F80E-1EED-D4BD-3A3B5EA14B3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B1C1536-4195-1214-046D-A92B8FAA86C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7158CA7-BF0C-05D6-D292-78B4F96CEE4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9D7CABD-72F7-CED1-CE05-437FB65CE968}"/>
              </a:ext>
            </a:extLst>
          </p:cNvPr>
          <p:cNvSpPr>
            <a:spLocks noGrp="1"/>
          </p:cNvSpPr>
          <p:nvPr>
            <p:ph type="dt" sz="half" idx="10"/>
          </p:nvPr>
        </p:nvSpPr>
        <p:spPr/>
        <p:txBody>
          <a:bodyPr/>
          <a:lstStyle/>
          <a:p>
            <a:fld id="{4687DEBE-A70C-9741-A92C-74062411FFCD}" type="datetimeFigureOut">
              <a:rPr lang="es-ES" smtClean="0"/>
              <a:t>12/1/24</a:t>
            </a:fld>
            <a:endParaRPr lang="es-ES"/>
          </a:p>
        </p:txBody>
      </p:sp>
      <p:sp>
        <p:nvSpPr>
          <p:cNvPr id="6" name="Marcador de pie de página 5">
            <a:extLst>
              <a:ext uri="{FF2B5EF4-FFF2-40B4-BE49-F238E27FC236}">
                <a16:creationId xmlns:a16="http://schemas.microsoft.com/office/drawing/2014/main" id="{74C7430E-660C-9B3E-6E6C-E0F4F3AE6B6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FDCAD49-CF12-61DE-1FBE-31345F17ACD5}"/>
              </a:ext>
            </a:extLst>
          </p:cNvPr>
          <p:cNvSpPr>
            <a:spLocks noGrp="1"/>
          </p:cNvSpPr>
          <p:nvPr>
            <p:ph type="sldNum" sz="quarter" idx="12"/>
          </p:nvPr>
        </p:nvSpPr>
        <p:spPr/>
        <p:txBody>
          <a:bodyPr/>
          <a:lstStyle/>
          <a:p>
            <a:fld id="{C2922A3B-9237-7A4F-BEB7-5694AF61F6C8}" type="slidenum">
              <a:rPr lang="es-ES" smtClean="0"/>
              <a:t>‹Nº›</a:t>
            </a:fld>
            <a:endParaRPr lang="es-ES"/>
          </a:p>
        </p:txBody>
      </p:sp>
    </p:spTree>
    <p:extLst>
      <p:ext uri="{BB962C8B-B14F-4D97-AF65-F5344CB8AC3E}">
        <p14:creationId xmlns:p14="http://schemas.microsoft.com/office/powerpoint/2010/main" val="987719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1BC65-4F23-2C24-006D-73926E5AE15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66CF365-5D90-B4B1-E072-E6DD7641C8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F070FC-AC8A-BAE5-1E5D-05536F59294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002226F-4A78-F7C2-FEEC-CE589ECE3A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BF34561-F213-9519-B71E-49AAF1DF59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D50A143-8B81-A35F-1E4F-D2BBA0A8C273}"/>
              </a:ext>
            </a:extLst>
          </p:cNvPr>
          <p:cNvSpPr>
            <a:spLocks noGrp="1"/>
          </p:cNvSpPr>
          <p:nvPr>
            <p:ph type="dt" sz="half" idx="10"/>
          </p:nvPr>
        </p:nvSpPr>
        <p:spPr/>
        <p:txBody>
          <a:bodyPr/>
          <a:lstStyle/>
          <a:p>
            <a:fld id="{4687DEBE-A70C-9741-A92C-74062411FFCD}" type="datetimeFigureOut">
              <a:rPr lang="es-ES" smtClean="0"/>
              <a:t>12/1/24</a:t>
            </a:fld>
            <a:endParaRPr lang="es-ES"/>
          </a:p>
        </p:txBody>
      </p:sp>
      <p:sp>
        <p:nvSpPr>
          <p:cNvPr id="8" name="Marcador de pie de página 7">
            <a:extLst>
              <a:ext uri="{FF2B5EF4-FFF2-40B4-BE49-F238E27FC236}">
                <a16:creationId xmlns:a16="http://schemas.microsoft.com/office/drawing/2014/main" id="{880F326B-0ECC-8FA4-B8D2-7908FF548D9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FC2030E-0F92-D14C-5B61-6F26431F1984}"/>
              </a:ext>
            </a:extLst>
          </p:cNvPr>
          <p:cNvSpPr>
            <a:spLocks noGrp="1"/>
          </p:cNvSpPr>
          <p:nvPr>
            <p:ph type="sldNum" sz="quarter" idx="12"/>
          </p:nvPr>
        </p:nvSpPr>
        <p:spPr/>
        <p:txBody>
          <a:bodyPr/>
          <a:lstStyle/>
          <a:p>
            <a:fld id="{C2922A3B-9237-7A4F-BEB7-5694AF61F6C8}" type="slidenum">
              <a:rPr lang="es-ES" smtClean="0"/>
              <a:t>‹Nº›</a:t>
            </a:fld>
            <a:endParaRPr lang="es-ES"/>
          </a:p>
        </p:txBody>
      </p:sp>
    </p:spTree>
    <p:extLst>
      <p:ext uri="{BB962C8B-B14F-4D97-AF65-F5344CB8AC3E}">
        <p14:creationId xmlns:p14="http://schemas.microsoft.com/office/powerpoint/2010/main" val="802445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F522E6-763E-6683-EC00-6CF86707727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3A80739-90E6-8FF8-260D-BCE4CA660543}"/>
              </a:ext>
            </a:extLst>
          </p:cNvPr>
          <p:cNvSpPr>
            <a:spLocks noGrp="1"/>
          </p:cNvSpPr>
          <p:nvPr>
            <p:ph type="dt" sz="half" idx="10"/>
          </p:nvPr>
        </p:nvSpPr>
        <p:spPr/>
        <p:txBody>
          <a:bodyPr/>
          <a:lstStyle/>
          <a:p>
            <a:fld id="{4687DEBE-A70C-9741-A92C-74062411FFCD}" type="datetimeFigureOut">
              <a:rPr lang="es-ES" smtClean="0"/>
              <a:t>12/1/24</a:t>
            </a:fld>
            <a:endParaRPr lang="es-ES"/>
          </a:p>
        </p:txBody>
      </p:sp>
      <p:sp>
        <p:nvSpPr>
          <p:cNvPr id="4" name="Marcador de pie de página 3">
            <a:extLst>
              <a:ext uri="{FF2B5EF4-FFF2-40B4-BE49-F238E27FC236}">
                <a16:creationId xmlns:a16="http://schemas.microsoft.com/office/drawing/2014/main" id="{28D0D8FF-D694-5106-0EA9-A832A80A317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C619810-A18B-35AA-B0B0-715E4FABC179}"/>
              </a:ext>
            </a:extLst>
          </p:cNvPr>
          <p:cNvSpPr>
            <a:spLocks noGrp="1"/>
          </p:cNvSpPr>
          <p:nvPr>
            <p:ph type="sldNum" sz="quarter" idx="12"/>
          </p:nvPr>
        </p:nvSpPr>
        <p:spPr/>
        <p:txBody>
          <a:bodyPr/>
          <a:lstStyle/>
          <a:p>
            <a:fld id="{C2922A3B-9237-7A4F-BEB7-5694AF61F6C8}" type="slidenum">
              <a:rPr lang="es-ES" smtClean="0"/>
              <a:t>‹Nº›</a:t>
            </a:fld>
            <a:endParaRPr lang="es-ES"/>
          </a:p>
        </p:txBody>
      </p:sp>
    </p:spTree>
    <p:extLst>
      <p:ext uri="{BB962C8B-B14F-4D97-AF65-F5344CB8AC3E}">
        <p14:creationId xmlns:p14="http://schemas.microsoft.com/office/powerpoint/2010/main" val="41651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B58483-BD78-9A83-6918-4E0D92F5150F}"/>
              </a:ext>
            </a:extLst>
          </p:cNvPr>
          <p:cNvSpPr>
            <a:spLocks noGrp="1"/>
          </p:cNvSpPr>
          <p:nvPr>
            <p:ph type="dt" sz="half" idx="10"/>
          </p:nvPr>
        </p:nvSpPr>
        <p:spPr/>
        <p:txBody>
          <a:bodyPr/>
          <a:lstStyle/>
          <a:p>
            <a:fld id="{4687DEBE-A70C-9741-A92C-74062411FFCD}" type="datetimeFigureOut">
              <a:rPr lang="es-ES" smtClean="0"/>
              <a:t>12/1/24</a:t>
            </a:fld>
            <a:endParaRPr lang="es-ES"/>
          </a:p>
        </p:txBody>
      </p:sp>
      <p:sp>
        <p:nvSpPr>
          <p:cNvPr id="3" name="Marcador de pie de página 2">
            <a:extLst>
              <a:ext uri="{FF2B5EF4-FFF2-40B4-BE49-F238E27FC236}">
                <a16:creationId xmlns:a16="http://schemas.microsoft.com/office/drawing/2014/main" id="{20470C7D-62C2-B9FA-3563-968562CA79A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1D94E44-70CE-54EE-9122-B16F026AD5F4}"/>
              </a:ext>
            </a:extLst>
          </p:cNvPr>
          <p:cNvSpPr>
            <a:spLocks noGrp="1"/>
          </p:cNvSpPr>
          <p:nvPr>
            <p:ph type="sldNum" sz="quarter" idx="12"/>
          </p:nvPr>
        </p:nvSpPr>
        <p:spPr/>
        <p:txBody>
          <a:bodyPr/>
          <a:lstStyle/>
          <a:p>
            <a:fld id="{C2922A3B-9237-7A4F-BEB7-5694AF61F6C8}" type="slidenum">
              <a:rPr lang="es-ES" smtClean="0"/>
              <a:t>‹Nº›</a:t>
            </a:fld>
            <a:endParaRPr lang="es-ES"/>
          </a:p>
        </p:txBody>
      </p:sp>
    </p:spTree>
    <p:extLst>
      <p:ext uri="{BB962C8B-B14F-4D97-AF65-F5344CB8AC3E}">
        <p14:creationId xmlns:p14="http://schemas.microsoft.com/office/powerpoint/2010/main" val="226256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D55B8B-4439-8EF4-0D91-8776314F84A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B262DA-34B7-C918-5978-B7EEFCC533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D51F669-96CD-6C92-4ED7-DA87F0035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1B15A2-5D53-287D-A777-55D0620A4CD3}"/>
              </a:ext>
            </a:extLst>
          </p:cNvPr>
          <p:cNvSpPr>
            <a:spLocks noGrp="1"/>
          </p:cNvSpPr>
          <p:nvPr>
            <p:ph type="dt" sz="half" idx="10"/>
          </p:nvPr>
        </p:nvSpPr>
        <p:spPr/>
        <p:txBody>
          <a:bodyPr/>
          <a:lstStyle/>
          <a:p>
            <a:fld id="{4687DEBE-A70C-9741-A92C-74062411FFCD}" type="datetimeFigureOut">
              <a:rPr lang="es-ES" smtClean="0"/>
              <a:t>12/1/24</a:t>
            </a:fld>
            <a:endParaRPr lang="es-ES"/>
          </a:p>
        </p:txBody>
      </p:sp>
      <p:sp>
        <p:nvSpPr>
          <p:cNvPr id="6" name="Marcador de pie de página 5">
            <a:extLst>
              <a:ext uri="{FF2B5EF4-FFF2-40B4-BE49-F238E27FC236}">
                <a16:creationId xmlns:a16="http://schemas.microsoft.com/office/drawing/2014/main" id="{8BD9F2F1-8729-E17B-522D-100FE167F9F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410E57-4EFC-D405-11AF-16A319EF94F3}"/>
              </a:ext>
            </a:extLst>
          </p:cNvPr>
          <p:cNvSpPr>
            <a:spLocks noGrp="1"/>
          </p:cNvSpPr>
          <p:nvPr>
            <p:ph type="sldNum" sz="quarter" idx="12"/>
          </p:nvPr>
        </p:nvSpPr>
        <p:spPr/>
        <p:txBody>
          <a:bodyPr/>
          <a:lstStyle/>
          <a:p>
            <a:fld id="{C2922A3B-9237-7A4F-BEB7-5694AF61F6C8}" type="slidenum">
              <a:rPr lang="es-ES" smtClean="0"/>
              <a:t>‹Nº›</a:t>
            </a:fld>
            <a:endParaRPr lang="es-ES"/>
          </a:p>
        </p:txBody>
      </p:sp>
    </p:spTree>
    <p:extLst>
      <p:ext uri="{BB962C8B-B14F-4D97-AF65-F5344CB8AC3E}">
        <p14:creationId xmlns:p14="http://schemas.microsoft.com/office/powerpoint/2010/main" val="300444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B569DD-FC49-A5EC-84F1-99CF3C8CB4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54C9262-0DAB-AD69-4C90-BE2CEC6BE4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7AE0C8F-3B7B-5CD6-8390-F1218259BE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6C373AD-35A9-82DF-E036-06FEA6228C97}"/>
              </a:ext>
            </a:extLst>
          </p:cNvPr>
          <p:cNvSpPr>
            <a:spLocks noGrp="1"/>
          </p:cNvSpPr>
          <p:nvPr>
            <p:ph type="dt" sz="half" idx="10"/>
          </p:nvPr>
        </p:nvSpPr>
        <p:spPr/>
        <p:txBody>
          <a:bodyPr/>
          <a:lstStyle/>
          <a:p>
            <a:fld id="{4687DEBE-A70C-9741-A92C-74062411FFCD}" type="datetimeFigureOut">
              <a:rPr lang="es-ES" smtClean="0"/>
              <a:t>12/1/24</a:t>
            </a:fld>
            <a:endParaRPr lang="es-ES"/>
          </a:p>
        </p:txBody>
      </p:sp>
      <p:sp>
        <p:nvSpPr>
          <p:cNvPr id="6" name="Marcador de pie de página 5">
            <a:extLst>
              <a:ext uri="{FF2B5EF4-FFF2-40B4-BE49-F238E27FC236}">
                <a16:creationId xmlns:a16="http://schemas.microsoft.com/office/drawing/2014/main" id="{D6EA28C6-E5E4-57A9-697C-05EB17E7392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5EA5CEF-9CEC-651E-6EB6-E1DC439D0D4E}"/>
              </a:ext>
            </a:extLst>
          </p:cNvPr>
          <p:cNvSpPr>
            <a:spLocks noGrp="1"/>
          </p:cNvSpPr>
          <p:nvPr>
            <p:ph type="sldNum" sz="quarter" idx="12"/>
          </p:nvPr>
        </p:nvSpPr>
        <p:spPr/>
        <p:txBody>
          <a:bodyPr/>
          <a:lstStyle/>
          <a:p>
            <a:fld id="{C2922A3B-9237-7A4F-BEB7-5694AF61F6C8}" type="slidenum">
              <a:rPr lang="es-ES" smtClean="0"/>
              <a:t>‹Nº›</a:t>
            </a:fld>
            <a:endParaRPr lang="es-ES"/>
          </a:p>
        </p:txBody>
      </p:sp>
    </p:spTree>
    <p:extLst>
      <p:ext uri="{BB962C8B-B14F-4D97-AF65-F5344CB8AC3E}">
        <p14:creationId xmlns:p14="http://schemas.microsoft.com/office/powerpoint/2010/main" val="3943869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3378DD0-626C-2966-CD09-CB256FFDDD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836F127-1521-8DCF-AABB-D7CD6A18A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BF74E1-014F-F072-465B-7BC95232D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7DEBE-A70C-9741-A92C-74062411FFCD}" type="datetimeFigureOut">
              <a:rPr lang="es-ES" smtClean="0"/>
              <a:t>12/1/24</a:t>
            </a:fld>
            <a:endParaRPr lang="es-ES"/>
          </a:p>
        </p:txBody>
      </p:sp>
      <p:sp>
        <p:nvSpPr>
          <p:cNvPr id="5" name="Marcador de pie de página 4">
            <a:extLst>
              <a:ext uri="{FF2B5EF4-FFF2-40B4-BE49-F238E27FC236}">
                <a16:creationId xmlns:a16="http://schemas.microsoft.com/office/drawing/2014/main" id="{45822FBC-D1EE-FE1C-9748-7C52F3399A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92FF2693-D5B1-6E59-263B-7EDF6C0075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22A3B-9237-7A4F-BEB7-5694AF61F6C8}" type="slidenum">
              <a:rPr lang="es-ES" smtClean="0"/>
              <a:t>‹Nº›</a:t>
            </a:fld>
            <a:endParaRPr lang="es-ES"/>
          </a:p>
        </p:txBody>
      </p:sp>
    </p:spTree>
    <p:extLst>
      <p:ext uri="{BB962C8B-B14F-4D97-AF65-F5344CB8AC3E}">
        <p14:creationId xmlns:p14="http://schemas.microsoft.com/office/powerpoint/2010/main" val="2050064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7" name="CuadroTexto 6">
            <a:extLst>
              <a:ext uri="{FF2B5EF4-FFF2-40B4-BE49-F238E27FC236}">
                <a16:creationId xmlns:a16="http://schemas.microsoft.com/office/drawing/2014/main" id="{0405B29C-1A4B-443A-1787-F3B3C5F669C5}"/>
              </a:ext>
            </a:extLst>
          </p:cNvPr>
          <p:cNvSpPr txBox="1"/>
          <p:nvPr/>
        </p:nvSpPr>
        <p:spPr>
          <a:xfrm>
            <a:off x="1166648" y="1603105"/>
            <a:ext cx="9858704" cy="1938992"/>
          </a:xfrm>
          <a:prstGeom prst="rect">
            <a:avLst/>
          </a:prstGeom>
          <a:noFill/>
        </p:spPr>
        <p:txBody>
          <a:bodyPr wrap="square">
            <a:spAutoFit/>
          </a:bodyPr>
          <a:lstStyle/>
          <a:p>
            <a:pPr algn="ctr"/>
            <a:r>
              <a:rPr lang="es-ES" sz="4000" b="1" dirty="0">
                <a:solidFill>
                  <a:schemeClr val="accent1">
                    <a:lumMod val="75000"/>
                  </a:schemeClr>
                </a:solidFill>
                <a:effectLst/>
                <a:latin typeface="+mj-lt"/>
                <a:ea typeface="Times New Roman" panose="02020603050405020304" pitchFamily="18" charset="0"/>
              </a:rPr>
              <a:t>PROGRAMA DOCENTE </a:t>
            </a:r>
            <a:r>
              <a:rPr lang="es-ES" sz="4000" b="1" dirty="0">
                <a:solidFill>
                  <a:schemeClr val="accent1">
                    <a:lumMod val="75000"/>
                  </a:schemeClr>
                </a:solidFill>
                <a:latin typeface="+mj-lt"/>
                <a:ea typeface="Times New Roman" panose="02020603050405020304" pitchFamily="18" charset="0"/>
              </a:rPr>
              <a:t>DE</a:t>
            </a:r>
            <a:r>
              <a:rPr lang="es-ES" sz="4000" b="1" dirty="0">
                <a:solidFill>
                  <a:schemeClr val="accent1">
                    <a:lumMod val="75000"/>
                  </a:schemeClr>
                </a:solidFill>
                <a:effectLst/>
                <a:latin typeface="+mj-lt"/>
                <a:ea typeface="Times New Roman" panose="02020603050405020304" pitchFamily="18" charset="0"/>
              </a:rPr>
              <a:t> </a:t>
            </a:r>
          </a:p>
          <a:p>
            <a:pPr algn="ctr"/>
            <a:r>
              <a:rPr lang="es-ES" sz="4000" b="1" dirty="0">
                <a:solidFill>
                  <a:schemeClr val="accent1">
                    <a:lumMod val="75000"/>
                  </a:schemeClr>
                </a:solidFill>
                <a:effectLst/>
                <a:latin typeface="+mj-lt"/>
                <a:ea typeface="Times New Roman" panose="02020603050405020304" pitchFamily="18" charset="0"/>
              </a:rPr>
              <a:t>ASISTENCIA COMPARTIDA E INTERCONSULTAS </a:t>
            </a:r>
          </a:p>
          <a:p>
            <a:pPr algn="ctr"/>
            <a:r>
              <a:rPr lang="es-ES" sz="4000" b="1" dirty="0">
                <a:solidFill>
                  <a:schemeClr val="accent1">
                    <a:lumMod val="75000"/>
                  </a:schemeClr>
                </a:solidFill>
                <a:effectLst/>
                <a:latin typeface="+mj-lt"/>
                <a:ea typeface="Times New Roman" panose="02020603050405020304" pitchFamily="18" charset="0"/>
              </a:rPr>
              <a:t>PARA RESIDENTES</a:t>
            </a:r>
            <a:endParaRPr lang="es-ES" sz="4000" dirty="0">
              <a:solidFill>
                <a:schemeClr val="accent1">
                  <a:lumMod val="75000"/>
                </a:schemeClr>
              </a:solidFill>
              <a:effectLst/>
              <a:latin typeface="+mj-lt"/>
              <a:ea typeface="Times New Roman" panose="02020603050405020304" pitchFamily="18" charset="0"/>
            </a:endParaRPr>
          </a:p>
        </p:txBody>
      </p:sp>
      <p:sp>
        <p:nvSpPr>
          <p:cNvPr id="8" name="CuadroTexto 7">
            <a:extLst>
              <a:ext uri="{FF2B5EF4-FFF2-40B4-BE49-F238E27FC236}">
                <a16:creationId xmlns:a16="http://schemas.microsoft.com/office/drawing/2014/main" id="{F53A2143-8FA1-06FB-A876-78D1497B1871}"/>
              </a:ext>
            </a:extLst>
          </p:cNvPr>
          <p:cNvSpPr txBox="1"/>
          <p:nvPr/>
        </p:nvSpPr>
        <p:spPr>
          <a:xfrm>
            <a:off x="2643351" y="4036083"/>
            <a:ext cx="6905298" cy="954107"/>
          </a:xfrm>
          <a:prstGeom prst="rect">
            <a:avLst/>
          </a:prstGeom>
          <a:noFill/>
        </p:spPr>
        <p:txBody>
          <a:bodyPr wrap="square">
            <a:spAutoFit/>
          </a:bodyPr>
          <a:lstStyle/>
          <a:p>
            <a:pPr algn="ctr"/>
            <a:r>
              <a:rPr lang="es-ES" sz="2800" b="1" dirty="0">
                <a:solidFill>
                  <a:schemeClr val="accent1">
                    <a:lumMod val="75000"/>
                  </a:schemeClr>
                </a:solidFill>
                <a:effectLst/>
                <a:latin typeface="+mj-lt"/>
                <a:ea typeface="Times New Roman" panose="02020603050405020304" pitchFamily="18" charset="0"/>
              </a:rPr>
              <a:t>Sesión teórica 2</a:t>
            </a:r>
          </a:p>
          <a:p>
            <a:pPr algn="ctr"/>
            <a:r>
              <a:rPr lang="es-ES" sz="2800" b="1" dirty="0">
                <a:solidFill>
                  <a:schemeClr val="accent1">
                    <a:lumMod val="75000"/>
                  </a:schemeClr>
                </a:solidFill>
                <a:effectLst/>
                <a:latin typeface="+mj-lt"/>
                <a:ea typeface="Times New Roman" panose="02020603050405020304" pitchFamily="18" charset="0"/>
              </a:rPr>
              <a:t>Conocimientos y habilidades generales</a:t>
            </a:r>
          </a:p>
        </p:txBody>
      </p:sp>
      <p:pic>
        <p:nvPicPr>
          <p:cNvPr id="2" name="Imagen 1" descr="Logotipo, nombre de la empresa&#10;&#10;Descripción generada automáticamente">
            <a:extLst>
              <a:ext uri="{FF2B5EF4-FFF2-40B4-BE49-F238E27FC236}">
                <a16:creationId xmlns:a16="http://schemas.microsoft.com/office/drawing/2014/main" id="{D15249B7-BA73-6F2D-3F60-683DB4075A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1960990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6" name="Rectangle 6">
            <a:extLst>
              <a:ext uri="{FF2B5EF4-FFF2-40B4-BE49-F238E27FC236}">
                <a16:creationId xmlns:a16="http://schemas.microsoft.com/office/drawing/2014/main" id="{8FEBD3DE-11C8-0B69-DDAF-AEC8C7E61993}"/>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TRANSFERENCIAS DE RESPONSABILIDAD</a:t>
            </a:r>
          </a:p>
        </p:txBody>
      </p:sp>
      <p:sp>
        <p:nvSpPr>
          <p:cNvPr id="8" name="Rectangle 2">
            <a:extLst>
              <a:ext uri="{FF2B5EF4-FFF2-40B4-BE49-F238E27FC236}">
                <a16:creationId xmlns:a16="http://schemas.microsoft.com/office/drawing/2014/main" id="{FB8C7475-43A7-3182-2C64-62E455ECB3BA}"/>
              </a:ext>
            </a:extLst>
          </p:cNvPr>
          <p:cNvSpPr txBox="1">
            <a:spLocks noChangeArrowheads="1"/>
          </p:cNvSpPr>
          <p:nvPr/>
        </p:nvSpPr>
        <p:spPr>
          <a:xfrm>
            <a:off x="3106562" y="594260"/>
            <a:ext cx="6164613"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TRABAJO EN EQUIPO</a:t>
            </a:r>
          </a:p>
        </p:txBody>
      </p:sp>
      <p:graphicFrame>
        <p:nvGraphicFramePr>
          <p:cNvPr id="2" name="Group 49">
            <a:extLst>
              <a:ext uri="{FF2B5EF4-FFF2-40B4-BE49-F238E27FC236}">
                <a16:creationId xmlns:a16="http://schemas.microsoft.com/office/drawing/2014/main" id="{929A243E-80AD-75FA-0A25-F2B601CD6917}"/>
              </a:ext>
            </a:extLst>
          </p:cNvPr>
          <p:cNvGraphicFramePr>
            <a:graphicFrameLocks/>
          </p:cNvGraphicFramePr>
          <p:nvPr>
            <p:extLst>
              <p:ext uri="{D42A27DB-BD31-4B8C-83A1-F6EECF244321}">
                <p14:modId xmlns:p14="http://schemas.microsoft.com/office/powerpoint/2010/main" val="1568466668"/>
              </p:ext>
            </p:extLst>
          </p:nvPr>
        </p:nvGraphicFramePr>
        <p:xfrm>
          <a:off x="2567781" y="2662971"/>
          <a:ext cx="7056437" cy="3448655"/>
        </p:xfrm>
        <a:graphic>
          <a:graphicData uri="http://schemas.openxmlformats.org/drawingml/2006/table">
            <a:tbl>
              <a:tblPr/>
              <a:tblGrid>
                <a:gridCol w="3529012">
                  <a:extLst>
                    <a:ext uri="{9D8B030D-6E8A-4147-A177-3AD203B41FA5}">
                      <a16:colId xmlns:a16="http://schemas.microsoft.com/office/drawing/2014/main" val="1024201562"/>
                    </a:ext>
                  </a:extLst>
                </a:gridCol>
                <a:gridCol w="3527425">
                  <a:extLst>
                    <a:ext uri="{9D8B030D-6E8A-4147-A177-3AD203B41FA5}">
                      <a16:colId xmlns:a16="http://schemas.microsoft.com/office/drawing/2014/main" val="2359795327"/>
                    </a:ext>
                  </a:extLst>
                </a:gridCol>
              </a:tblGrid>
              <a:tr h="276225">
                <a:tc>
                  <a:txBody>
                    <a:bodyPr/>
                    <a:lstStyle>
                      <a:lvl1pPr>
                        <a:spcBef>
                          <a:spcPct val="20000"/>
                        </a:spcBef>
                        <a:buClr>
                          <a:schemeClr val="tx2"/>
                        </a:buClr>
                        <a:buSzPct val="70000"/>
                        <a:buFont typeface="Wingdings"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s-ES" sz="1300" b="1" i="0" u="none" strike="noStrike" cap="none" normalizeH="0" baseline="0" dirty="0" err="1">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Problemas</a:t>
                      </a:r>
                      <a:endParaRPr kumimoji="0" lang="en-GB" altLang="es-ES" sz="1300" b="0" i="0" u="none" strike="noStrike" cap="none" normalizeH="0" baseline="0" dirty="0">
                        <a:ln>
                          <a:noFill/>
                        </a:ln>
                        <a:solidFill>
                          <a:schemeClr val="accent1">
                            <a:lumMod val="75000"/>
                          </a:schemeClr>
                        </a:solidFill>
                        <a:effectLst/>
                        <a:latin typeface="Verdana" panose="020B060403050404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0000"/>
                        <a:buFont typeface="Wingdings"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s-ES" sz="1300" b="1" i="0" u="none" strike="noStrike" cap="none" normalizeH="0" baseline="0" dirty="0" err="1">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Soluciones</a:t>
                      </a:r>
                      <a:endParaRPr kumimoji="0" lang="en-GB" altLang="es-ES" sz="1300" b="0" i="0" u="none" strike="noStrike" cap="none" normalizeH="0" baseline="0" dirty="0">
                        <a:ln>
                          <a:noFill/>
                        </a:ln>
                        <a:solidFill>
                          <a:schemeClr val="accent1">
                            <a:lumMod val="75000"/>
                          </a:schemeClr>
                        </a:solidFill>
                        <a:effectLst/>
                        <a:latin typeface="Verdana" panose="020B060403050404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10733801"/>
                  </a:ext>
                </a:extLst>
              </a:tr>
              <a:tr h="307975">
                <a:tc>
                  <a:txBody>
                    <a:bodyPr/>
                    <a:lstStyle>
                      <a:lvl1pPr>
                        <a:spcBef>
                          <a:spcPct val="20000"/>
                        </a:spcBef>
                        <a:buClr>
                          <a:schemeClr val="tx2"/>
                        </a:buClr>
                        <a:buSzPct val="70000"/>
                        <a:buFont typeface="Wingdings"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s-ES" sz="1300" b="0" i="0" u="none" strike="noStrike" cap="none" normalizeH="0" baseline="0">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Escaso reconocimiento e infravaloradas</a:t>
                      </a:r>
                      <a:endParaRPr kumimoji="0" lang="en-GB" altLang="es-ES" sz="1300" b="0" i="0" u="none" strike="noStrike" cap="none" normalizeH="0" baseline="0">
                        <a:ln>
                          <a:noFill/>
                        </a:ln>
                        <a:solidFill>
                          <a:schemeClr val="accent1">
                            <a:lumMod val="75000"/>
                          </a:schemeClr>
                        </a:solidFill>
                        <a:effectLst/>
                        <a:latin typeface="Verdana" panose="020B060403050404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0000"/>
                        <a:buFont typeface="Wingdings"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300" b="0" i="0" u="none" strike="noStrike" cap="none" normalizeH="0" baseline="0" dirty="0">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Aceptar su existencia e importancia</a:t>
                      </a:r>
                      <a:endParaRPr kumimoji="0" lang="es-ES" altLang="es-ES" sz="1300" b="0" i="0" u="none" strike="noStrike" cap="none" normalizeH="0" baseline="0" dirty="0">
                        <a:ln>
                          <a:noFill/>
                        </a:ln>
                        <a:solidFill>
                          <a:schemeClr val="accent1">
                            <a:lumMod val="75000"/>
                          </a:schemeClr>
                        </a:solidFill>
                        <a:effectLst/>
                        <a:latin typeface="Verdana" panose="020B060403050404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70549012"/>
                  </a:ext>
                </a:extLst>
              </a:tr>
              <a:tr h="235048">
                <a:tc>
                  <a:txBody>
                    <a:bodyPr/>
                    <a:lstStyle>
                      <a:lvl1pPr>
                        <a:spcBef>
                          <a:spcPct val="20000"/>
                        </a:spcBef>
                        <a:buClr>
                          <a:schemeClr val="tx2"/>
                        </a:buClr>
                        <a:buSzPct val="70000"/>
                        <a:buFont typeface="Wingdings"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s-ES" sz="1300" b="0" i="0" u="none" strike="noStrike" cap="none" normalizeH="0" baseline="0">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Informales</a:t>
                      </a:r>
                      <a:endParaRPr kumimoji="0" lang="en-GB" altLang="es-ES" sz="1300" b="0" i="0" u="none" strike="noStrike" cap="none" normalizeH="0" baseline="0">
                        <a:ln>
                          <a:noFill/>
                        </a:ln>
                        <a:solidFill>
                          <a:schemeClr val="accent1">
                            <a:lumMod val="75000"/>
                          </a:schemeClr>
                        </a:solidFill>
                        <a:effectLst/>
                        <a:latin typeface="Verdana" panose="020B060403050404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0000"/>
                        <a:buFont typeface="Wingdings"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s-ES" sz="1300" b="0" i="0" u="none" strike="noStrike" cap="none" normalizeH="0" baseline="0" dirty="0" err="1">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Prepararlas</a:t>
                      </a:r>
                      <a:r>
                        <a:rPr kumimoji="0" lang="en-GB" altLang="es-ES" sz="1300" b="0" i="0" u="none" strike="noStrike" cap="none" normalizeH="0" baseline="0" dirty="0">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y </a:t>
                      </a:r>
                      <a:r>
                        <a:rPr kumimoji="0" lang="en-GB" altLang="es-ES" sz="1300" b="0" i="0" u="none" strike="noStrike" cap="none" normalizeH="0" baseline="0" dirty="0" err="1">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ejecutarlas</a:t>
                      </a:r>
                      <a:r>
                        <a:rPr kumimoji="0" lang="en-GB" altLang="es-ES" sz="1300" b="0" i="0" u="none" strike="noStrike" cap="none" normalizeH="0" baseline="0" dirty="0">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s-ES" sz="1300" b="0" i="0" u="none" strike="noStrike" cap="none" normalizeH="0" baseline="0" dirty="0" err="1">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correctamente</a:t>
                      </a:r>
                      <a:endParaRPr kumimoji="0" lang="en-GB" altLang="es-ES" sz="1300" b="0" i="0" u="none" strike="noStrike" cap="none" normalizeH="0" baseline="0" dirty="0">
                        <a:ln>
                          <a:noFill/>
                        </a:ln>
                        <a:solidFill>
                          <a:schemeClr val="accent1">
                            <a:lumMod val="75000"/>
                          </a:schemeClr>
                        </a:solidFill>
                        <a:effectLst/>
                        <a:latin typeface="Verdana" panose="020B060403050404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80748984"/>
                  </a:ext>
                </a:extLst>
              </a:tr>
              <a:tr h="274638">
                <a:tc>
                  <a:txBody>
                    <a:bodyPr/>
                    <a:lstStyle>
                      <a:lvl1pPr>
                        <a:spcBef>
                          <a:spcPct val="20000"/>
                        </a:spcBef>
                        <a:buClr>
                          <a:schemeClr val="tx2"/>
                        </a:buClr>
                        <a:buSzPct val="70000"/>
                        <a:buFont typeface="Wingdings"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s-ES" sz="1300" b="0" i="0" u="none" strike="noStrike" cap="none" normalizeH="0" baseline="0">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No estructuradas</a:t>
                      </a:r>
                      <a:endParaRPr kumimoji="0" lang="en-GB" altLang="es-ES" sz="1300" b="0" i="0" u="none" strike="noStrike" cap="none" normalizeH="0" baseline="0">
                        <a:ln>
                          <a:noFill/>
                        </a:ln>
                        <a:solidFill>
                          <a:schemeClr val="accent1">
                            <a:lumMod val="75000"/>
                          </a:schemeClr>
                        </a:solidFill>
                        <a:effectLst/>
                        <a:latin typeface="Verdana" panose="020B060403050404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0000"/>
                        <a:buFont typeface="Wingdings"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s-ES" sz="1300" b="0" i="0" u="none" strike="noStrike" cap="none" normalizeH="0" baseline="0" dirty="0" err="1">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Estandarizarlas</a:t>
                      </a:r>
                      <a:endParaRPr kumimoji="0" lang="en-GB" altLang="es-ES" sz="1300" b="0" i="0" u="none" strike="noStrike" cap="none" normalizeH="0" baseline="0" dirty="0">
                        <a:ln>
                          <a:noFill/>
                        </a:ln>
                        <a:solidFill>
                          <a:schemeClr val="accent1">
                            <a:lumMod val="75000"/>
                          </a:schemeClr>
                        </a:solidFill>
                        <a:effectLst/>
                        <a:latin typeface="Verdana" panose="020B060403050404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80075313"/>
                  </a:ext>
                </a:extLst>
              </a:tr>
              <a:tr h="407988">
                <a:tc>
                  <a:txBody>
                    <a:bodyPr/>
                    <a:lstStyle>
                      <a:lvl1pPr>
                        <a:spcBef>
                          <a:spcPct val="20000"/>
                        </a:spcBef>
                        <a:buClr>
                          <a:schemeClr val="tx2"/>
                        </a:buClr>
                        <a:buSzPct val="70000"/>
                        <a:buFont typeface="Wingdings"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s-ES" sz="1300" b="0" i="0" u="none" strike="noStrike" cap="none" normalizeH="0" baseline="0">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Información incompleta/poco accesible</a:t>
                      </a:r>
                      <a:endParaRPr kumimoji="0" lang="en-GB" altLang="es-ES" sz="1300" b="0" i="0" u="none" strike="noStrike" cap="none" normalizeH="0" baseline="0">
                        <a:ln>
                          <a:noFill/>
                        </a:ln>
                        <a:solidFill>
                          <a:schemeClr val="accent1">
                            <a:lumMod val="75000"/>
                          </a:schemeClr>
                        </a:solidFill>
                        <a:effectLst/>
                        <a:latin typeface="Verdana" panose="020B060403050404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0000"/>
                        <a:buFont typeface="Wingdings"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300" b="0" i="0" u="none" strike="noStrike" cap="none" normalizeH="0" baseline="0" dirty="0">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Historia completa y accesible. Comunicación fluida. </a:t>
                      </a:r>
                      <a:r>
                        <a:rPr kumimoji="0" lang="en-GB" altLang="es-ES" sz="1300" b="0" i="0" u="none" strike="noStrike" cap="none" normalizeH="0" baseline="0" dirty="0" err="1">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Contacto</a:t>
                      </a:r>
                      <a:r>
                        <a:rPr kumimoji="0" lang="en-GB" altLang="es-ES" sz="1300" b="0" i="0" u="none" strike="noStrike" cap="none" normalizeH="0" baseline="0" dirty="0">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verbal</a:t>
                      </a:r>
                      <a:endParaRPr kumimoji="0" lang="en-GB" altLang="es-ES" sz="1300" b="0" i="0" u="none" strike="noStrike" cap="none" normalizeH="0" baseline="0" dirty="0">
                        <a:ln>
                          <a:noFill/>
                        </a:ln>
                        <a:solidFill>
                          <a:schemeClr val="accent1">
                            <a:lumMod val="75000"/>
                          </a:schemeClr>
                        </a:solidFill>
                        <a:effectLst/>
                        <a:latin typeface="Verdana" panose="020B060403050404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21069843"/>
                  </a:ext>
                </a:extLst>
              </a:tr>
              <a:tr h="309563">
                <a:tc>
                  <a:txBody>
                    <a:bodyPr/>
                    <a:lstStyle>
                      <a:lvl1pPr>
                        <a:spcBef>
                          <a:spcPct val="20000"/>
                        </a:spcBef>
                        <a:buClr>
                          <a:schemeClr val="tx2"/>
                        </a:buClr>
                        <a:buSzPct val="70000"/>
                        <a:buFont typeface="Wingdings"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s-ES" sz="1300" b="0" i="0" u="none" strike="noStrike" cap="none" normalizeH="0" baseline="0">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Negociadores inexpertos</a:t>
                      </a:r>
                      <a:endParaRPr kumimoji="0" lang="en-GB" altLang="es-ES" sz="1300" b="0" i="0" u="none" strike="noStrike" cap="none" normalizeH="0" baseline="0">
                        <a:ln>
                          <a:noFill/>
                        </a:ln>
                        <a:solidFill>
                          <a:schemeClr val="accent1">
                            <a:lumMod val="75000"/>
                          </a:schemeClr>
                        </a:solidFill>
                        <a:effectLst/>
                        <a:latin typeface="Verdana" panose="020B060403050404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0000"/>
                        <a:buFont typeface="Wingdings"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300" b="0" i="0" u="none" strike="noStrike" cap="none" normalizeH="0" baseline="0" dirty="0">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Médicos preparados y con experiencia</a:t>
                      </a:r>
                      <a:endParaRPr kumimoji="0" lang="es-ES" altLang="es-ES" sz="1300" b="0" i="0" u="none" strike="noStrike" cap="none" normalizeH="0" baseline="0" dirty="0">
                        <a:ln>
                          <a:noFill/>
                        </a:ln>
                        <a:solidFill>
                          <a:schemeClr val="accent1">
                            <a:lumMod val="75000"/>
                          </a:schemeClr>
                        </a:solidFill>
                        <a:effectLst/>
                        <a:latin typeface="Verdana" panose="020B060403050404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67253498"/>
                  </a:ext>
                </a:extLst>
              </a:tr>
              <a:tr h="305521">
                <a:tc>
                  <a:txBody>
                    <a:bodyPr/>
                    <a:lstStyle>
                      <a:lvl1pPr>
                        <a:spcBef>
                          <a:spcPct val="20000"/>
                        </a:spcBef>
                        <a:buClr>
                          <a:schemeClr val="tx2"/>
                        </a:buClr>
                        <a:buSzPct val="70000"/>
                        <a:buFont typeface="Wingdings"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300" b="0" i="0" u="none" strike="noStrike" cap="none" normalizeH="0" baseline="0">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Frecuente cambio de medico responsable</a:t>
                      </a:r>
                      <a:endParaRPr kumimoji="0" lang="es-ES" altLang="es-ES" sz="1300" b="0" i="0" u="none" strike="noStrike" cap="none" normalizeH="0" baseline="0">
                        <a:ln>
                          <a:noFill/>
                        </a:ln>
                        <a:solidFill>
                          <a:schemeClr val="accent1">
                            <a:lumMod val="75000"/>
                          </a:schemeClr>
                        </a:solidFill>
                        <a:effectLst/>
                        <a:latin typeface="Verdana" panose="020B060403050404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0000"/>
                        <a:buFont typeface="Wingdings"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300" b="0" i="0" u="none" strike="noStrike" cap="none" normalizeH="0" baseline="0" dirty="0">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Mejorar la organización de los servicios</a:t>
                      </a:r>
                      <a:endParaRPr kumimoji="0" lang="es-ES" altLang="es-ES" sz="1300" b="0" i="0" u="none" strike="noStrike" cap="none" normalizeH="0" baseline="0" dirty="0">
                        <a:ln>
                          <a:noFill/>
                        </a:ln>
                        <a:solidFill>
                          <a:schemeClr val="accent1">
                            <a:lumMod val="75000"/>
                          </a:schemeClr>
                        </a:solidFill>
                        <a:effectLst/>
                        <a:latin typeface="Verdana" panose="020B060403050404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65411175"/>
                  </a:ext>
                </a:extLst>
              </a:tr>
              <a:tr h="274638">
                <a:tc>
                  <a:txBody>
                    <a:bodyPr/>
                    <a:lstStyle>
                      <a:lvl1pPr>
                        <a:spcBef>
                          <a:spcPct val="20000"/>
                        </a:spcBef>
                        <a:buClr>
                          <a:schemeClr val="tx2"/>
                        </a:buClr>
                        <a:buSzPct val="70000"/>
                        <a:buFont typeface="Wingdings"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s-ES" sz="1300" b="0" i="0" u="none" strike="noStrike" cap="none" normalizeH="0" baseline="0">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Mala coordinación</a:t>
                      </a:r>
                      <a:endParaRPr kumimoji="0" lang="en-GB" altLang="es-ES" sz="1300" b="0" i="0" u="none" strike="noStrike" cap="none" normalizeH="0" baseline="0">
                        <a:ln>
                          <a:noFill/>
                        </a:ln>
                        <a:solidFill>
                          <a:schemeClr val="accent1">
                            <a:lumMod val="75000"/>
                          </a:schemeClr>
                        </a:solidFill>
                        <a:effectLst/>
                        <a:latin typeface="Verdana" panose="020B060403050404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0000"/>
                        <a:buFont typeface="Wingdings"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300" b="0" i="0" u="none" strike="noStrike" cap="none" normalizeH="0" baseline="0" dirty="0">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Contacto verbal. Trabajo en equipo</a:t>
                      </a:r>
                      <a:endParaRPr kumimoji="0" lang="es-ES" altLang="es-ES" sz="1300" b="0" i="0" u="none" strike="noStrike" cap="none" normalizeH="0" baseline="0" dirty="0">
                        <a:ln>
                          <a:noFill/>
                        </a:ln>
                        <a:solidFill>
                          <a:schemeClr val="accent1">
                            <a:lumMod val="75000"/>
                          </a:schemeClr>
                        </a:solidFill>
                        <a:effectLst/>
                        <a:latin typeface="Verdana" panose="020B060403050404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77150440"/>
                  </a:ext>
                </a:extLst>
              </a:tr>
              <a:tr h="276225">
                <a:tc>
                  <a:txBody>
                    <a:bodyPr/>
                    <a:lstStyle>
                      <a:lvl1pPr>
                        <a:spcBef>
                          <a:spcPct val="20000"/>
                        </a:spcBef>
                        <a:buClr>
                          <a:schemeClr val="tx2"/>
                        </a:buClr>
                        <a:buSzPct val="70000"/>
                        <a:buFont typeface="Wingdings"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s-ES" sz="1300" b="0" i="0" u="none" strike="noStrike" cap="none" normalizeH="0" baseline="0">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Responsabilidad difusa</a:t>
                      </a:r>
                      <a:endParaRPr kumimoji="0" lang="en-GB" altLang="es-ES" sz="1300" b="0" i="0" u="none" strike="noStrike" cap="none" normalizeH="0" baseline="0">
                        <a:ln>
                          <a:noFill/>
                        </a:ln>
                        <a:solidFill>
                          <a:schemeClr val="accent1">
                            <a:lumMod val="75000"/>
                          </a:schemeClr>
                        </a:solidFill>
                        <a:effectLst/>
                        <a:latin typeface="Verdana" panose="020B060403050404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0000"/>
                        <a:buFont typeface="Wingdings"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300" b="0" i="0" u="none" strike="noStrike" cap="none" normalizeH="0" baseline="0" dirty="0">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Contacto verbal. Trabajo en equipo</a:t>
                      </a:r>
                      <a:endParaRPr kumimoji="0" lang="es-ES" altLang="es-ES" sz="1300" b="0" i="0" u="none" strike="noStrike" cap="none" normalizeH="0" baseline="0" dirty="0">
                        <a:ln>
                          <a:noFill/>
                        </a:ln>
                        <a:solidFill>
                          <a:schemeClr val="accent1">
                            <a:lumMod val="75000"/>
                          </a:schemeClr>
                        </a:solidFill>
                        <a:effectLst/>
                        <a:latin typeface="Verdana" panose="020B060403050404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29191613"/>
                  </a:ext>
                </a:extLst>
              </a:tr>
              <a:tr h="300556">
                <a:tc>
                  <a:txBody>
                    <a:bodyPr/>
                    <a:lstStyle>
                      <a:lvl1pPr>
                        <a:spcBef>
                          <a:spcPct val="20000"/>
                        </a:spcBef>
                        <a:buClr>
                          <a:schemeClr val="tx2"/>
                        </a:buClr>
                        <a:buSzPct val="70000"/>
                        <a:buFont typeface="Wingdings"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s-ES" sz="1300" b="0" i="0" u="none" strike="noStrike" cap="none" normalizeH="0" baseline="0">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Conflictos entre médicos</a:t>
                      </a:r>
                      <a:endParaRPr kumimoji="0" lang="en-GB" altLang="es-ES" sz="1300" b="0" i="0" u="none" strike="noStrike" cap="none" normalizeH="0" baseline="0">
                        <a:ln>
                          <a:noFill/>
                        </a:ln>
                        <a:solidFill>
                          <a:schemeClr val="accent1">
                            <a:lumMod val="75000"/>
                          </a:schemeClr>
                        </a:solidFill>
                        <a:effectLst/>
                        <a:latin typeface="Verdana" panose="020B060403050404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0000"/>
                        <a:buFont typeface="Wingdings"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s-ES" sz="1300" b="0" i="0" u="none" strike="noStrike" cap="none" normalizeH="0" baseline="0" dirty="0" err="1">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Afrontarlos</a:t>
                      </a:r>
                      <a:r>
                        <a:rPr kumimoji="0" lang="en-GB" altLang="es-ES" sz="1300" b="0" i="0" u="none" strike="noStrike" cap="none" normalizeH="0" baseline="0" dirty="0">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y </a:t>
                      </a:r>
                      <a:r>
                        <a:rPr kumimoji="0" lang="en-GB" altLang="es-ES" sz="1300" b="0" i="0" u="none" strike="noStrike" cap="none" normalizeH="0" baseline="0" dirty="0" err="1">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resolverlos</a:t>
                      </a:r>
                      <a:r>
                        <a:rPr kumimoji="0" lang="en-GB" altLang="es-ES" sz="1300" b="0" i="0" u="none" strike="noStrike" cap="none" normalizeH="0" baseline="0" dirty="0">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s-ES" sz="1300" b="0" i="0" u="none" strike="noStrike" cap="none" normalizeH="0" baseline="0" dirty="0" err="1">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adecuadamente</a:t>
                      </a:r>
                      <a:endParaRPr kumimoji="0" lang="en-GB" altLang="es-ES" sz="1300" b="0" i="0" u="none" strike="noStrike" cap="none" normalizeH="0" baseline="0" dirty="0">
                        <a:ln>
                          <a:noFill/>
                        </a:ln>
                        <a:solidFill>
                          <a:schemeClr val="accent1">
                            <a:lumMod val="75000"/>
                          </a:schemeClr>
                        </a:solidFill>
                        <a:effectLst/>
                        <a:latin typeface="Verdana" panose="020B060403050404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79204732"/>
                  </a:ext>
                </a:extLst>
              </a:tr>
              <a:tr h="276225">
                <a:tc>
                  <a:txBody>
                    <a:bodyPr/>
                    <a:lstStyle>
                      <a:lvl1pPr>
                        <a:spcBef>
                          <a:spcPct val="20000"/>
                        </a:spcBef>
                        <a:buClr>
                          <a:schemeClr val="tx2"/>
                        </a:buClr>
                        <a:buSzPct val="70000"/>
                        <a:buFont typeface="Wingdings"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s-ES" sz="1300" b="0" i="0" u="none" strike="noStrike" cap="none" normalizeH="0" baseline="0">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Falta formación</a:t>
                      </a:r>
                      <a:endParaRPr kumimoji="0" lang="en-GB" altLang="es-ES" sz="1300" b="0" i="0" u="none" strike="noStrike" cap="none" normalizeH="0" baseline="0">
                        <a:ln>
                          <a:noFill/>
                        </a:ln>
                        <a:solidFill>
                          <a:schemeClr val="accent1">
                            <a:lumMod val="75000"/>
                          </a:schemeClr>
                        </a:solidFill>
                        <a:effectLst/>
                        <a:latin typeface="Verdana" panose="020B060403050404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0000"/>
                        <a:buFont typeface="Wingdings"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s-ES" sz="1300" b="0" i="0" u="none" strike="noStrike" cap="none" normalizeH="0" baseline="0" dirty="0" err="1">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Formación</a:t>
                      </a:r>
                      <a:r>
                        <a:rPr kumimoji="0" lang="en-GB" altLang="es-ES" sz="1300" b="0" i="0" u="none" strike="noStrike" cap="none" normalizeH="0" baseline="0" dirty="0">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s-ES" sz="1300" b="0" i="0" u="none" strike="noStrike" cap="none" normalizeH="0" baseline="0" dirty="0" err="1">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adecuada</a:t>
                      </a:r>
                      <a:endParaRPr kumimoji="0" lang="en-GB" altLang="es-ES" sz="1300" b="0" i="0" u="none" strike="noStrike" cap="none" normalizeH="0" baseline="0" dirty="0">
                        <a:ln>
                          <a:noFill/>
                        </a:ln>
                        <a:solidFill>
                          <a:schemeClr val="accent1">
                            <a:lumMod val="75000"/>
                          </a:schemeClr>
                        </a:solidFill>
                        <a:effectLst/>
                        <a:latin typeface="Verdana" panose="020B0604030504040204" pitchFamily="34"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73558203"/>
                  </a:ext>
                </a:extLst>
              </a:tr>
            </a:tbl>
          </a:graphicData>
        </a:graphic>
      </p:graphicFrame>
      <p:pic>
        <p:nvPicPr>
          <p:cNvPr id="3" name="Imagen 2" descr="Logotipo, nombre de la empresa&#10;&#10;Descripción generada automáticamente">
            <a:extLst>
              <a:ext uri="{FF2B5EF4-FFF2-40B4-BE49-F238E27FC236}">
                <a16:creationId xmlns:a16="http://schemas.microsoft.com/office/drawing/2014/main" id="{4F8F15E8-F63C-EFAB-98A3-543589EE1AF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3512677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3" name="Rectangle 4">
            <a:extLst>
              <a:ext uri="{FF2B5EF4-FFF2-40B4-BE49-F238E27FC236}">
                <a16:creationId xmlns:a16="http://schemas.microsoft.com/office/drawing/2014/main" id="{6CBF6953-1D8D-94B2-A8F2-E3BEEFB605FB}"/>
              </a:ext>
            </a:extLst>
          </p:cNvPr>
          <p:cNvSpPr>
            <a:spLocks noChangeArrowheads="1"/>
          </p:cNvSpPr>
          <p:nvPr/>
        </p:nvSpPr>
        <p:spPr bwMode="auto">
          <a:xfrm>
            <a:off x="1403350" y="2432712"/>
            <a:ext cx="9682054" cy="2729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nSpc>
                <a:spcPct val="125000"/>
              </a:lnSpc>
            </a:pPr>
            <a:r>
              <a:rPr lang="es-ES" altLang="es-ES" sz="2400" b="0" dirty="0">
                <a:solidFill>
                  <a:schemeClr val="accent1">
                    <a:lumMod val="75000"/>
                  </a:schemeClr>
                </a:solidFill>
                <a:latin typeface="+mj-lt"/>
              </a:rPr>
              <a:t>Se producen por lealtad de los pacientes, prestigio profesional, compensaciones de todo tipo, carga de trabajo</a:t>
            </a:r>
          </a:p>
          <a:p>
            <a:pPr>
              <a:lnSpc>
                <a:spcPct val="125000"/>
              </a:lnSpc>
            </a:pPr>
            <a:r>
              <a:rPr lang="es-ES" altLang="es-ES" sz="2400" b="0" dirty="0">
                <a:solidFill>
                  <a:schemeClr val="accent1">
                    <a:lumMod val="75000"/>
                  </a:schemeClr>
                </a:solidFill>
                <a:latin typeface="+mj-lt"/>
              </a:rPr>
              <a:t>También por diferencias en la formación, cultura y filosofía de las especialidades</a:t>
            </a:r>
          </a:p>
          <a:p>
            <a:pPr>
              <a:lnSpc>
                <a:spcPct val="125000"/>
              </a:lnSpc>
            </a:pPr>
            <a:r>
              <a:rPr lang="es-ES" altLang="es-ES" sz="2400" b="0" dirty="0">
                <a:solidFill>
                  <a:schemeClr val="accent1">
                    <a:lumMod val="75000"/>
                  </a:schemeClr>
                </a:solidFill>
                <a:latin typeface="+mj-lt"/>
              </a:rPr>
              <a:t>Es obligado resolver los conflictos por interés del paciente</a:t>
            </a:r>
          </a:p>
        </p:txBody>
      </p:sp>
      <p:sp>
        <p:nvSpPr>
          <p:cNvPr id="6" name="Rectangle 6">
            <a:extLst>
              <a:ext uri="{FF2B5EF4-FFF2-40B4-BE49-F238E27FC236}">
                <a16:creationId xmlns:a16="http://schemas.microsoft.com/office/drawing/2014/main" id="{8FEBD3DE-11C8-0B69-DDAF-AEC8C7E61993}"/>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CONFLICTOS</a:t>
            </a:r>
          </a:p>
        </p:txBody>
      </p:sp>
      <p:sp>
        <p:nvSpPr>
          <p:cNvPr id="8" name="Rectangle 2">
            <a:extLst>
              <a:ext uri="{FF2B5EF4-FFF2-40B4-BE49-F238E27FC236}">
                <a16:creationId xmlns:a16="http://schemas.microsoft.com/office/drawing/2014/main" id="{FB8C7475-43A7-3182-2C64-62E455ECB3BA}"/>
              </a:ext>
            </a:extLst>
          </p:cNvPr>
          <p:cNvSpPr txBox="1">
            <a:spLocks noChangeArrowheads="1"/>
          </p:cNvSpPr>
          <p:nvPr/>
        </p:nvSpPr>
        <p:spPr>
          <a:xfrm>
            <a:off x="3106562" y="594260"/>
            <a:ext cx="6164613"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TRABAJO EN EQUIPO</a:t>
            </a:r>
          </a:p>
        </p:txBody>
      </p:sp>
      <p:pic>
        <p:nvPicPr>
          <p:cNvPr id="2" name="Imagen 1" descr="Logotipo, nombre de la empresa&#10;&#10;Descripción generada automáticamente">
            <a:extLst>
              <a:ext uri="{FF2B5EF4-FFF2-40B4-BE49-F238E27FC236}">
                <a16:creationId xmlns:a16="http://schemas.microsoft.com/office/drawing/2014/main" id="{317B9A56-630E-38D8-3098-E5FF37CE98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4108576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3" name="Rectangle 4">
            <a:extLst>
              <a:ext uri="{FF2B5EF4-FFF2-40B4-BE49-F238E27FC236}">
                <a16:creationId xmlns:a16="http://schemas.microsoft.com/office/drawing/2014/main" id="{6CBF6953-1D8D-94B2-A8F2-E3BEEFB605FB}"/>
              </a:ext>
            </a:extLst>
          </p:cNvPr>
          <p:cNvSpPr>
            <a:spLocks noChangeArrowheads="1"/>
          </p:cNvSpPr>
          <p:nvPr/>
        </p:nvSpPr>
        <p:spPr bwMode="auto">
          <a:xfrm>
            <a:off x="1403350" y="2432712"/>
            <a:ext cx="9682054"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nSpc>
                <a:spcPct val="125000"/>
              </a:lnSpc>
            </a:pPr>
            <a:r>
              <a:rPr lang="es-ES" altLang="es-ES" sz="2400" b="0" dirty="0">
                <a:solidFill>
                  <a:schemeClr val="accent1">
                    <a:lumMod val="75000"/>
                  </a:schemeClr>
                </a:solidFill>
                <a:latin typeface="+mj-lt"/>
              </a:rPr>
              <a:t>Aspecto común e inevitable de la atención médica</a:t>
            </a:r>
          </a:p>
          <a:p>
            <a:pPr>
              <a:lnSpc>
                <a:spcPct val="125000"/>
              </a:lnSpc>
            </a:pPr>
            <a:r>
              <a:rPr lang="es-ES" altLang="es-ES" sz="2400" b="0" dirty="0">
                <a:solidFill>
                  <a:schemeClr val="accent1">
                    <a:lumMod val="75000"/>
                  </a:schemeClr>
                </a:solidFill>
                <a:latin typeface="+mj-lt"/>
              </a:rPr>
              <a:t>Es necesario reconocerlo</a:t>
            </a:r>
          </a:p>
          <a:p>
            <a:pPr>
              <a:lnSpc>
                <a:spcPct val="125000"/>
              </a:lnSpc>
            </a:pPr>
            <a:r>
              <a:rPr lang="es-ES" altLang="es-ES" sz="2400" b="0" dirty="0">
                <a:solidFill>
                  <a:schemeClr val="accent1">
                    <a:lumMod val="75000"/>
                  </a:schemeClr>
                </a:solidFill>
                <a:latin typeface="+mj-lt"/>
              </a:rPr>
              <a:t>Es necesario afrontarlo correctamente, en vez de evitarlo, ignorarlo o infravalorarlo</a:t>
            </a:r>
          </a:p>
        </p:txBody>
      </p:sp>
      <p:sp>
        <p:nvSpPr>
          <p:cNvPr id="6" name="Rectangle 6">
            <a:extLst>
              <a:ext uri="{FF2B5EF4-FFF2-40B4-BE49-F238E27FC236}">
                <a16:creationId xmlns:a16="http://schemas.microsoft.com/office/drawing/2014/main" id="{8FEBD3DE-11C8-0B69-DDAF-AEC8C7E61993}"/>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CONFLICTOS</a:t>
            </a:r>
          </a:p>
        </p:txBody>
      </p:sp>
      <p:sp>
        <p:nvSpPr>
          <p:cNvPr id="8" name="Rectangle 2">
            <a:extLst>
              <a:ext uri="{FF2B5EF4-FFF2-40B4-BE49-F238E27FC236}">
                <a16:creationId xmlns:a16="http://schemas.microsoft.com/office/drawing/2014/main" id="{FB8C7475-43A7-3182-2C64-62E455ECB3BA}"/>
              </a:ext>
            </a:extLst>
          </p:cNvPr>
          <p:cNvSpPr txBox="1">
            <a:spLocks noChangeArrowheads="1"/>
          </p:cNvSpPr>
          <p:nvPr/>
        </p:nvSpPr>
        <p:spPr>
          <a:xfrm>
            <a:off x="3106562" y="594260"/>
            <a:ext cx="6164613"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TRABAJO EN EQUIPO</a:t>
            </a:r>
          </a:p>
        </p:txBody>
      </p:sp>
      <p:pic>
        <p:nvPicPr>
          <p:cNvPr id="2" name="Imagen 1" descr="Logotipo, nombre de la empresa&#10;&#10;Descripción generada automáticamente">
            <a:extLst>
              <a:ext uri="{FF2B5EF4-FFF2-40B4-BE49-F238E27FC236}">
                <a16:creationId xmlns:a16="http://schemas.microsoft.com/office/drawing/2014/main" id="{8636AD90-0772-B90E-56BE-7E55B2A9C2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4066759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3" name="Rectangle 4">
            <a:extLst>
              <a:ext uri="{FF2B5EF4-FFF2-40B4-BE49-F238E27FC236}">
                <a16:creationId xmlns:a16="http://schemas.microsoft.com/office/drawing/2014/main" id="{6CBF6953-1D8D-94B2-A8F2-E3BEEFB605FB}"/>
              </a:ext>
            </a:extLst>
          </p:cNvPr>
          <p:cNvSpPr>
            <a:spLocks noChangeArrowheads="1"/>
          </p:cNvSpPr>
          <p:nvPr/>
        </p:nvSpPr>
        <p:spPr bwMode="auto">
          <a:xfrm>
            <a:off x="1403350" y="2432712"/>
            <a:ext cx="9682054" cy="274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nSpc>
                <a:spcPct val="125000"/>
              </a:lnSpc>
            </a:pPr>
            <a:r>
              <a:rPr lang="es-ES" altLang="es-ES" sz="2400" b="0" dirty="0">
                <a:solidFill>
                  <a:schemeClr val="accent1">
                    <a:lumMod val="75000"/>
                  </a:schemeClr>
                </a:solidFill>
                <a:latin typeface="+mj-lt"/>
              </a:rPr>
              <a:t>Comunicación directa cara a cara</a:t>
            </a:r>
          </a:p>
          <a:p>
            <a:pPr>
              <a:lnSpc>
                <a:spcPct val="125000"/>
              </a:lnSpc>
            </a:pPr>
            <a:r>
              <a:rPr lang="es-ES" altLang="es-ES" sz="2400" b="0" dirty="0">
                <a:solidFill>
                  <a:schemeClr val="accent1">
                    <a:lumMod val="75000"/>
                  </a:schemeClr>
                </a:solidFill>
                <a:latin typeface="+mj-lt"/>
              </a:rPr>
              <a:t>Determinar el territorio en conflicto</a:t>
            </a:r>
          </a:p>
          <a:p>
            <a:pPr>
              <a:lnSpc>
                <a:spcPct val="125000"/>
              </a:lnSpc>
            </a:pPr>
            <a:r>
              <a:rPr lang="es-ES" altLang="es-ES" sz="2400" b="0" dirty="0">
                <a:solidFill>
                  <a:schemeClr val="accent1">
                    <a:lumMod val="75000"/>
                  </a:schemeClr>
                </a:solidFill>
                <a:latin typeface="+mj-lt"/>
              </a:rPr>
              <a:t>Identificar los puntos de acuerdo</a:t>
            </a:r>
          </a:p>
          <a:p>
            <a:pPr>
              <a:lnSpc>
                <a:spcPct val="125000"/>
              </a:lnSpc>
            </a:pPr>
            <a:r>
              <a:rPr lang="es-ES" altLang="es-ES" sz="2400" b="0" dirty="0">
                <a:solidFill>
                  <a:schemeClr val="accent1">
                    <a:lumMod val="75000"/>
                  </a:schemeClr>
                </a:solidFill>
                <a:latin typeface="+mj-lt"/>
              </a:rPr>
              <a:t>Buscar definiciones en las que todos estemos de acuerdo</a:t>
            </a:r>
          </a:p>
          <a:p>
            <a:pPr>
              <a:lnSpc>
                <a:spcPct val="125000"/>
              </a:lnSpc>
            </a:pPr>
            <a:r>
              <a:rPr lang="es-ES" altLang="es-ES" sz="2400" b="0" dirty="0">
                <a:solidFill>
                  <a:schemeClr val="accent1">
                    <a:lumMod val="75000"/>
                  </a:schemeClr>
                </a:solidFill>
                <a:latin typeface="+mj-lt"/>
              </a:rPr>
              <a:t>Presentar los desacuerdos de forma respetuosa</a:t>
            </a:r>
          </a:p>
        </p:txBody>
      </p:sp>
      <p:sp>
        <p:nvSpPr>
          <p:cNvPr id="6" name="Rectangle 6">
            <a:extLst>
              <a:ext uri="{FF2B5EF4-FFF2-40B4-BE49-F238E27FC236}">
                <a16:creationId xmlns:a16="http://schemas.microsoft.com/office/drawing/2014/main" id="{8FEBD3DE-11C8-0B69-DDAF-AEC8C7E61993}"/>
              </a:ext>
            </a:extLst>
          </p:cNvPr>
          <p:cNvSpPr>
            <a:spLocks noChangeArrowheads="1"/>
          </p:cNvSpPr>
          <p:nvPr/>
        </p:nvSpPr>
        <p:spPr bwMode="auto">
          <a:xfrm>
            <a:off x="1404937" y="1844675"/>
            <a:ext cx="868818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HERRAMIENTAS PARA LA RESOLUCIÓN DE CONFLICTOS</a:t>
            </a:r>
          </a:p>
        </p:txBody>
      </p:sp>
      <p:sp>
        <p:nvSpPr>
          <p:cNvPr id="8" name="Rectangle 2">
            <a:extLst>
              <a:ext uri="{FF2B5EF4-FFF2-40B4-BE49-F238E27FC236}">
                <a16:creationId xmlns:a16="http://schemas.microsoft.com/office/drawing/2014/main" id="{FB8C7475-43A7-3182-2C64-62E455ECB3BA}"/>
              </a:ext>
            </a:extLst>
          </p:cNvPr>
          <p:cNvSpPr txBox="1">
            <a:spLocks noChangeArrowheads="1"/>
          </p:cNvSpPr>
          <p:nvPr/>
        </p:nvSpPr>
        <p:spPr>
          <a:xfrm>
            <a:off x="3106562" y="594260"/>
            <a:ext cx="6164613"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TRABAJO EN EQUIPO</a:t>
            </a:r>
          </a:p>
        </p:txBody>
      </p:sp>
      <p:pic>
        <p:nvPicPr>
          <p:cNvPr id="2" name="Imagen 1" descr="Logotipo, nombre de la empresa&#10;&#10;Descripción generada automáticamente">
            <a:extLst>
              <a:ext uri="{FF2B5EF4-FFF2-40B4-BE49-F238E27FC236}">
                <a16:creationId xmlns:a16="http://schemas.microsoft.com/office/drawing/2014/main" id="{00AF2731-F545-7F30-892E-B524FBC9E2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2120880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3" name="Rectangle 4">
            <a:extLst>
              <a:ext uri="{FF2B5EF4-FFF2-40B4-BE49-F238E27FC236}">
                <a16:creationId xmlns:a16="http://schemas.microsoft.com/office/drawing/2014/main" id="{6CBF6953-1D8D-94B2-A8F2-E3BEEFB605FB}"/>
              </a:ext>
            </a:extLst>
          </p:cNvPr>
          <p:cNvSpPr>
            <a:spLocks noChangeArrowheads="1"/>
          </p:cNvSpPr>
          <p:nvPr/>
        </p:nvSpPr>
        <p:spPr bwMode="auto">
          <a:xfrm>
            <a:off x="1403350" y="2432712"/>
            <a:ext cx="9682054"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nSpc>
                <a:spcPct val="125000"/>
              </a:lnSpc>
            </a:pPr>
            <a:r>
              <a:rPr lang="es-ES" altLang="es-ES" sz="2400" b="0" dirty="0">
                <a:solidFill>
                  <a:schemeClr val="accent1">
                    <a:lumMod val="75000"/>
                  </a:schemeClr>
                </a:solidFill>
                <a:latin typeface="+mj-lt"/>
              </a:rPr>
              <a:t>Resumen de la atención médica prestada</a:t>
            </a:r>
          </a:p>
          <a:p>
            <a:pPr>
              <a:lnSpc>
                <a:spcPct val="125000"/>
              </a:lnSpc>
            </a:pPr>
            <a:r>
              <a:rPr lang="es-ES" altLang="es-ES" sz="2400" b="0" dirty="0">
                <a:solidFill>
                  <a:schemeClr val="accent1">
                    <a:lumMod val="75000"/>
                  </a:schemeClr>
                </a:solidFill>
                <a:latin typeface="+mj-lt"/>
              </a:rPr>
              <a:t>Regulado legalmente</a:t>
            </a:r>
          </a:p>
          <a:p>
            <a:pPr>
              <a:lnSpc>
                <a:spcPct val="125000"/>
              </a:lnSpc>
            </a:pPr>
            <a:r>
              <a:rPr lang="es-ES" altLang="es-ES" sz="2400" dirty="0">
                <a:solidFill>
                  <a:schemeClr val="accent1">
                    <a:lumMod val="75000"/>
                  </a:schemeClr>
                </a:solidFill>
                <a:latin typeface="+mj-lt"/>
              </a:rPr>
              <a:t>Único por episodio/ingreso</a:t>
            </a:r>
          </a:p>
          <a:p>
            <a:pPr>
              <a:lnSpc>
                <a:spcPct val="125000"/>
              </a:lnSpc>
            </a:pPr>
            <a:r>
              <a:rPr lang="es-ES" altLang="es-ES" sz="2400" b="0" dirty="0">
                <a:solidFill>
                  <a:schemeClr val="accent1">
                    <a:lumMod val="75000"/>
                  </a:schemeClr>
                </a:solidFill>
                <a:latin typeface="+mj-lt"/>
              </a:rPr>
              <a:t>Integrar nuestro informe e identificación en el informe de alta</a:t>
            </a:r>
          </a:p>
        </p:txBody>
      </p:sp>
      <p:sp>
        <p:nvSpPr>
          <p:cNvPr id="6" name="Rectangle 6">
            <a:extLst>
              <a:ext uri="{FF2B5EF4-FFF2-40B4-BE49-F238E27FC236}">
                <a16:creationId xmlns:a16="http://schemas.microsoft.com/office/drawing/2014/main" id="{8FEBD3DE-11C8-0B69-DDAF-AEC8C7E61993}"/>
              </a:ext>
            </a:extLst>
          </p:cNvPr>
          <p:cNvSpPr>
            <a:spLocks noChangeArrowheads="1"/>
          </p:cNvSpPr>
          <p:nvPr/>
        </p:nvSpPr>
        <p:spPr bwMode="auto">
          <a:xfrm>
            <a:off x="1404937" y="1844675"/>
            <a:ext cx="8202049"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INFORME DE ALTA HOSPITALARIA</a:t>
            </a:r>
          </a:p>
        </p:txBody>
      </p:sp>
      <p:sp>
        <p:nvSpPr>
          <p:cNvPr id="8" name="Rectangle 2">
            <a:extLst>
              <a:ext uri="{FF2B5EF4-FFF2-40B4-BE49-F238E27FC236}">
                <a16:creationId xmlns:a16="http://schemas.microsoft.com/office/drawing/2014/main" id="{FB8C7475-43A7-3182-2C64-62E455ECB3BA}"/>
              </a:ext>
            </a:extLst>
          </p:cNvPr>
          <p:cNvSpPr txBox="1">
            <a:spLocks noChangeArrowheads="1"/>
          </p:cNvSpPr>
          <p:nvPr/>
        </p:nvSpPr>
        <p:spPr>
          <a:xfrm>
            <a:off x="3106562" y="594260"/>
            <a:ext cx="6164613"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INFORME DE ALTA</a:t>
            </a:r>
          </a:p>
        </p:txBody>
      </p:sp>
      <p:pic>
        <p:nvPicPr>
          <p:cNvPr id="2" name="Imagen 1" descr="Logotipo, nombre de la empresa&#10;&#10;Descripción generada automáticamente">
            <a:extLst>
              <a:ext uri="{FF2B5EF4-FFF2-40B4-BE49-F238E27FC236}">
                <a16:creationId xmlns:a16="http://schemas.microsoft.com/office/drawing/2014/main" id="{A58C1067-265D-2D45-BACA-172302C933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2583607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3" name="Rectangle 4">
            <a:extLst>
              <a:ext uri="{FF2B5EF4-FFF2-40B4-BE49-F238E27FC236}">
                <a16:creationId xmlns:a16="http://schemas.microsoft.com/office/drawing/2014/main" id="{6CBF6953-1D8D-94B2-A8F2-E3BEEFB605FB}"/>
              </a:ext>
            </a:extLst>
          </p:cNvPr>
          <p:cNvSpPr>
            <a:spLocks noChangeArrowheads="1"/>
          </p:cNvSpPr>
          <p:nvPr/>
        </p:nvSpPr>
        <p:spPr bwMode="auto">
          <a:xfrm>
            <a:off x="1403350" y="2432712"/>
            <a:ext cx="9682054"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nSpc>
                <a:spcPct val="125000"/>
              </a:lnSpc>
            </a:pPr>
            <a:r>
              <a:rPr lang="es-ES" altLang="es-ES" sz="2400" b="0" dirty="0">
                <a:solidFill>
                  <a:schemeClr val="accent1">
                    <a:lumMod val="75000"/>
                  </a:schemeClr>
                </a:solidFill>
                <a:latin typeface="+mj-lt"/>
              </a:rPr>
              <a:t>Siempre con el conocimiento y autorización del médico responsable</a:t>
            </a:r>
          </a:p>
          <a:p>
            <a:pPr>
              <a:lnSpc>
                <a:spcPct val="125000"/>
              </a:lnSpc>
            </a:pPr>
            <a:r>
              <a:rPr lang="es-ES" altLang="es-ES" sz="2400" b="0" dirty="0">
                <a:solidFill>
                  <a:schemeClr val="accent1">
                    <a:lumMod val="75000"/>
                  </a:schemeClr>
                </a:solidFill>
                <a:latin typeface="+mj-lt"/>
              </a:rPr>
              <a:t>Coherente y sin contradicciones con el informe de alta</a:t>
            </a:r>
          </a:p>
          <a:p>
            <a:pPr>
              <a:lnSpc>
                <a:spcPct val="125000"/>
              </a:lnSpc>
            </a:pPr>
            <a:r>
              <a:rPr lang="es-ES" altLang="es-ES" sz="2400" b="0" dirty="0">
                <a:solidFill>
                  <a:schemeClr val="accent1">
                    <a:lumMod val="75000"/>
                  </a:schemeClr>
                </a:solidFill>
                <a:latin typeface="+mj-lt"/>
              </a:rPr>
              <a:t>Siempre especificando que es un anexo</a:t>
            </a:r>
            <a:r>
              <a:rPr lang="es-ES" altLang="es-ES" sz="2400" b="0">
                <a:solidFill>
                  <a:schemeClr val="accent1">
                    <a:lumMod val="75000"/>
                  </a:schemeClr>
                </a:solidFill>
                <a:latin typeface="+mj-lt"/>
              </a:rPr>
              <a:t>/adendum </a:t>
            </a:r>
            <a:r>
              <a:rPr lang="es-ES" altLang="es-ES" sz="2400" b="0" dirty="0">
                <a:solidFill>
                  <a:schemeClr val="accent1">
                    <a:lumMod val="75000"/>
                  </a:schemeClr>
                </a:solidFill>
                <a:latin typeface="+mj-lt"/>
              </a:rPr>
              <a:t>al informe de alta</a:t>
            </a:r>
          </a:p>
          <a:p>
            <a:pPr>
              <a:lnSpc>
                <a:spcPct val="125000"/>
              </a:lnSpc>
            </a:pPr>
            <a:r>
              <a:rPr lang="es-ES" altLang="es-ES" sz="2400" b="0" dirty="0">
                <a:solidFill>
                  <a:schemeClr val="accent1">
                    <a:lumMod val="75000"/>
                  </a:schemeClr>
                </a:solidFill>
                <a:latin typeface="+mj-lt"/>
              </a:rPr>
              <a:t>Explicar claramente al enfermo/familia qué damos y por qué</a:t>
            </a:r>
          </a:p>
        </p:txBody>
      </p:sp>
      <p:sp>
        <p:nvSpPr>
          <p:cNvPr id="6" name="Rectangle 6">
            <a:extLst>
              <a:ext uri="{FF2B5EF4-FFF2-40B4-BE49-F238E27FC236}">
                <a16:creationId xmlns:a16="http://schemas.microsoft.com/office/drawing/2014/main" id="{8FEBD3DE-11C8-0B69-DDAF-AEC8C7E61993}"/>
              </a:ext>
            </a:extLst>
          </p:cNvPr>
          <p:cNvSpPr>
            <a:spLocks noChangeArrowheads="1"/>
          </p:cNvSpPr>
          <p:nvPr/>
        </p:nvSpPr>
        <p:spPr bwMode="auto">
          <a:xfrm>
            <a:off x="1404937" y="1844675"/>
            <a:ext cx="8202049"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SI ES IMPRESCINDIBLE DAR “EL NUESTRO”</a:t>
            </a:r>
          </a:p>
        </p:txBody>
      </p:sp>
      <p:sp>
        <p:nvSpPr>
          <p:cNvPr id="8" name="Rectangle 2">
            <a:extLst>
              <a:ext uri="{FF2B5EF4-FFF2-40B4-BE49-F238E27FC236}">
                <a16:creationId xmlns:a16="http://schemas.microsoft.com/office/drawing/2014/main" id="{FB8C7475-43A7-3182-2C64-62E455ECB3BA}"/>
              </a:ext>
            </a:extLst>
          </p:cNvPr>
          <p:cNvSpPr txBox="1">
            <a:spLocks noChangeArrowheads="1"/>
          </p:cNvSpPr>
          <p:nvPr/>
        </p:nvSpPr>
        <p:spPr>
          <a:xfrm>
            <a:off x="3106562" y="594260"/>
            <a:ext cx="6164613"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INFORME DE ALTA</a:t>
            </a:r>
          </a:p>
        </p:txBody>
      </p:sp>
      <p:pic>
        <p:nvPicPr>
          <p:cNvPr id="2" name="Imagen 1" descr="Logotipo, nombre de la empresa&#10;&#10;Descripción generada automáticamente">
            <a:extLst>
              <a:ext uri="{FF2B5EF4-FFF2-40B4-BE49-F238E27FC236}">
                <a16:creationId xmlns:a16="http://schemas.microsoft.com/office/drawing/2014/main" id="{9C5C57C9-F516-AC13-AB25-58CA726AFF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795970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BC7F625-74D9-22D3-6BE3-975599DC1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747" y="3864686"/>
            <a:ext cx="3115833" cy="1818484"/>
          </a:xfrm>
          <a:prstGeom prst="rect">
            <a:avLst/>
          </a:prstGeom>
          <a:effectLst/>
        </p:spPr>
      </p:pic>
      <p:pic>
        <p:nvPicPr>
          <p:cNvPr id="4" name="Imagen 3" descr="Logotipo, nombre de la empresa&#10;&#10;Descripción generada automáticamente">
            <a:extLst>
              <a:ext uri="{FF2B5EF4-FFF2-40B4-BE49-F238E27FC236}">
                <a16:creationId xmlns:a16="http://schemas.microsoft.com/office/drawing/2014/main" id="{3381D3D1-50BD-C36F-CF4F-EF08CBC4B4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7400" y="1226919"/>
            <a:ext cx="2337200" cy="2445152"/>
          </a:xfrm>
          <a:prstGeom prst="rect">
            <a:avLst/>
          </a:prstGeom>
          <a:noFill/>
          <a:ln>
            <a:noFill/>
          </a:ln>
        </p:spPr>
      </p:pic>
    </p:spTree>
    <p:extLst>
      <p:ext uri="{BB962C8B-B14F-4D97-AF65-F5344CB8AC3E}">
        <p14:creationId xmlns:p14="http://schemas.microsoft.com/office/powerpoint/2010/main" val="4277557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2" name="Rectangle 2">
            <a:extLst>
              <a:ext uri="{FF2B5EF4-FFF2-40B4-BE49-F238E27FC236}">
                <a16:creationId xmlns:a16="http://schemas.microsoft.com/office/drawing/2014/main" id="{05BAC21B-0011-42B4-4343-5D257C6C6334}"/>
              </a:ext>
            </a:extLst>
          </p:cNvPr>
          <p:cNvSpPr txBox="1">
            <a:spLocks noChangeArrowheads="1"/>
          </p:cNvSpPr>
          <p:nvPr/>
        </p:nvSpPr>
        <p:spPr>
          <a:xfrm>
            <a:off x="3106562" y="594260"/>
            <a:ext cx="6164613"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RETOS DE LOS SERVICIOS</a:t>
            </a:r>
          </a:p>
        </p:txBody>
      </p:sp>
      <p:sp>
        <p:nvSpPr>
          <p:cNvPr id="3" name="Rectangle 4">
            <a:extLst>
              <a:ext uri="{FF2B5EF4-FFF2-40B4-BE49-F238E27FC236}">
                <a16:creationId xmlns:a16="http://schemas.microsoft.com/office/drawing/2014/main" id="{F947C069-BD98-A680-BDFC-BFF772047BDA}"/>
              </a:ext>
            </a:extLst>
          </p:cNvPr>
          <p:cNvSpPr>
            <a:spLocks noChangeArrowheads="1"/>
          </p:cNvSpPr>
          <p:nvPr/>
        </p:nvSpPr>
        <p:spPr bwMode="auto">
          <a:xfrm>
            <a:off x="1403350" y="2432712"/>
            <a:ext cx="9682054"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b="0" dirty="0">
                <a:solidFill>
                  <a:schemeClr val="accent1">
                    <a:lumMod val="75000"/>
                  </a:schemeClr>
                </a:solidFill>
                <a:latin typeface="+mj-lt"/>
              </a:rPr>
              <a:t>Pacientes con edad y comorbilidad en aumento</a:t>
            </a:r>
          </a:p>
          <a:p>
            <a:pPr>
              <a:buClr>
                <a:schemeClr val="tx2">
                  <a:lumMod val="75000"/>
                </a:schemeClr>
              </a:buClr>
            </a:pPr>
            <a:r>
              <a:rPr lang="es-ES" altLang="es-ES" sz="2400" b="0" dirty="0">
                <a:solidFill>
                  <a:schemeClr val="accent1">
                    <a:lumMod val="75000"/>
                  </a:schemeClr>
                </a:solidFill>
                <a:latin typeface="+mj-lt"/>
              </a:rPr>
              <a:t>Formación cada vez más especializada</a:t>
            </a:r>
          </a:p>
          <a:p>
            <a:pPr>
              <a:buClr>
                <a:schemeClr val="tx2">
                  <a:lumMod val="75000"/>
                </a:schemeClr>
              </a:buClr>
            </a:pPr>
            <a:r>
              <a:rPr lang="es-ES" altLang="es-ES" sz="2400" dirty="0">
                <a:solidFill>
                  <a:schemeClr val="accent1">
                    <a:lumMod val="75000"/>
                  </a:schemeClr>
                </a:solidFill>
                <a:latin typeface="+mj-lt"/>
              </a:rPr>
              <a:t>Organización de los servicios</a:t>
            </a:r>
          </a:p>
          <a:p>
            <a:pPr>
              <a:buClr>
                <a:schemeClr val="tx2">
                  <a:lumMod val="75000"/>
                </a:schemeClr>
              </a:buClr>
            </a:pPr>
            <a:r>
              <a:rPr lang="es-ES" altLang="es-ES" sz="2400" b="0" dirty="0">
                <a:solidFill>
                  <a:schemeClr val="accent1">
                    <a:lumMod val="75000"/>
                  </a:schemeClr>
                </a:solidFill>
                <a:latin typeface="+mj-lt"/>
              </a:rPr>
              <a:t>Presión político-sanitaria</a:t>
            </a:r>
          </a:p>
        </p:txBody>
      </p:sp>
      <p:sp>
        <p:nvSpPr>
          <p:cNvPr id="7" name="Rectangle 6">
            <a:extLst>
              <a:ext uri="{FF2B5EF4-FFF2-40B4-BE49-F238E27FC236}">
                <a16:creationId xmlns:a16="http://schemas.microsoft.com/office/drawing/2014/main" id="{C8FFAACD-5FC0-0606-88EF-4D4311D4BCFC}"/>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QUIRÚRGICOS (Y MÉDICOS)</a:t>
            </a:r>
          </a:p>
        </p:txBody>
      </p:sp>
      <p:pic>
        <p:nvPicPr>
          <p:cNvPr id="6" name="Imagen 5" descr="Logotipo, nombre de la empresa&#10;&#10;Descripción generada automáticamente">
            <a:extLst>
              <a:ext uri="{FF2B5EF4-FFF2-40B4-BE49-F238E27FC236}">
                <a16:creationId xmlns:a16="http://schemas.microsoft.com/office/drawing/2014/main" id="{4FD6A460-B029-C05E-A88E-501EF3926F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3047767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2" name="Rectangle 2">
            <a:extLst>
              <a:ext uri="{FF2B5EF4-FFF2-40B4-BE49-F238E27FC236}">
                <a16:creationId xmlns:a16="http://schemas.microsoft.com/office/drawing/2014/main" id="{05BAC21B-0011-42B4-4343-5D257C6C6334}"/>
              </a:ext>
            </a:extLst>
          </p:cNvPr>
          <p:cNvSpPr txBox="1">
            <a:spLocks noChangeArrowheads="1"/>
          </p:cNvSpPr>
          <p:nvPr/>
        </p:nvSpPr>
        <p:spPr>
          <a:xfrm>
            <a:off x="2351769" y="594260"/>
            <a:ext cx="778521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COMUNICACIÓN ENTRE MÉDICOS</a:t>
            </a:r>
          </a:p>
        </p:txBody>
      </p:sp>
      <p:sp>
        <p:nvSpPr>
          <p:cNvPr id="3" name="Rectangle 4">
            <a:extLst>
              <a:ext uri="{FF2B5EF4-FFF2-40B4-BE49-F238E27FC236}">
                <a16:creationId xmlns:a16="http://schemas.microsoft.com/office/drawing/2014/main" id="{F947C069-BD98-A680-BDFC-BFF772047BDA}"/>
              </a:ext>
            </a:extLst>
          </p:cNvPr>
          <p:cNvSpPr>
            <a:spLocks noChangeArrowheads="1"/>
          </p:cNvSpPr>
          <p:nvPr/>
        </p:nvSpPr>
        <p:spPr bwMode="auto">
          <a:xfrm>
            <a:off x="1403350" y="2432712"/>
            <a:ext cx="9682054"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b="0" dirty="0">
                <a:solidFill>
                  <a:schemeClr val="accent1">
                    <a:lumMod val="75000"/>
                  </a:schemeClr>
                </a:solidFill>
                <a:latin typeface="+mj-lt"/>
              </a:rPr>
              <a:t>Esencial comunicación directa, sin intermediarios</a:t>
            </a:r>
          </a:p>
          <a:p>
            <a:pPr>
              <a:buClr>
                <a:schemeClr val="tx2">
                  <a:lumMod val="75000"/>
                </a:schemeClr>
              </a:buClr>
            </a:pPr>
            <a:r>
              <a:rPr lang="es-ES" altLang="es-ES" sz="2400" dirty="0">
                <a:solidFill>
                  <a:schemeClr val="accent1">
                    <a:lumMod val="75000"/>
                  </a:schemeClr>
                </a:solidFill>
                <a:latin typeface="+mj-lt"/>
              </a:rPr>
              <a:t>Transmisión de información subjetiva</a:t>
            </a:r>
            <a:endParaRPr lang="es-ES" altLang="es-ES" sz="2400" b="0" dirty="0">
              <a:solidFill>
                <a:schemeClr val="accent1">
                  <a:lumMod val="75000"/>
                </a:schemeClr>
              </a:solidFill>
              <a:latin typeface="+mj-lt"/>
            </a:endParaRPr>
          </a:p>
          <a:p>
            <a:pPr>
              <a:buClr>
                <a:schemeClr val="tx2">
                  <a:lumMod val="75000"/>
                </a:schemeClr>
              </a:buClr>
            </a:pPr>
            <a:r>
              <a:rPr lang="es-ES" altLang="es-ES" sz="2400" dirty="0">
                <a:solidFill>
                  <a:schemeClr val="accent1">
                    <a:lumMod val="75000"/>
                  </a:schemeClr>
                </a:solidFill>
                <a:latin typeface="+mj-lt"/>
              </a:rPr>
              <a:t>Información aportada/recibida valorada de forma diferente por ambos médicos</a:t>
            </a:r>
          </a:p>
          <a:p>
            <a:pPr>
              <a:buClr>
                <a:schemeClr val="tx2">
                  <a:lumMod val="75000"/>
                </a:schemeClr>
              </a:buClr>
            </a:pPr>
            <a:r>
              <a:rPr lang="es-ES" altLang="es-ES" sz="2400" dirty="0">
                <a:solidFill>
                  <a:schemeClr val="accent1">
                    <a:lumMod val="75000"/>
                  </a:schemeClr>
                </a:solidFill>
                <a:latin typeface="+mj-lt"/>
              </a:rPr>
              <a:t>Buena comunicación es indicador de calidad</a:t>
            </a:r>
            <a:endParaRPr lang="es-ES" altLang="es-ES" sz="2400" b="0" dirty="0">
              <a:solidFill>
                <a:schemeClr val="accent1">
                  <a:lumMod val="75000"/>
                </a:schemeClr>
              </a:solidFill>
              <a:latin typeface="+mj-lt"/>
            </a:endParaRPr>
          </a:p>
        </p:txBody>
      </p:sp>
      <p:sp>
        <p:nvSpPr>
          <p:cNvPr id="7" name="Rectangle 6">
            <a:extLst>
              <a:ext uri="{FF2B5EF4-FFF2-40B4-BE49-F238E27FC236}">
                <a16:creationId xmlns:a16="http://schemas.microsoft.com/office/drawing/2014/main" id="{C8FFAACD-5FC0-0606-88EF-4D4311D4BCFC}"/>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PROBLEMAS</a:t>
            </a:r>
          </a:p>
        </p:txBody>
      </p:sp>
      <p:pic>
        <p:nvPicPr>
          <p:cNvPr id="6" name="Imagen 5" descr="Logotipo, nombre de la empresa&#10;&#10;Descripción generada automáticamente">
            <a:extLst>
              <a:ext uri="{FF2B5EF4-FFF2-40B4-BE49-F238E27FC236}">
                <a16:creationId xmlns:a16="http://schemas.microsoft.com/office/drawing/2014/main" id="{4464B080-8A90-4118-6A85-31D0B58DC2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2383497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2" name="Rectangle 2">
            <a:extLst>
              <a:ext uri="{FF2B5EF4-FFF2-40B4-BE49-F238E27FC236}">
                <a16:creationId xmlns:a16="http://schemas.microsoft.com/office/drawing/2014/main" id="{05BAC21B-0011-42B4-4343-5D257C6C6334}"/>
              </a:ext>
            </a:extLst>
          </p:cNvPr>
          <p:cNvSpPr txBox="1">
            <a:spLocks noChangeArrowheads="1"/>
          </p:cNvSpPr>
          <p:nvPr/>
        </p:nvSpPr>
        <p:spPr>
          <a:xfrm>
            <a:off x="2351769" y="594260"/>
            <a:ext cx="778521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COMUNICACIÓN ENTRE MÉDICOS</a:t>
            </a:r>
          </a:p>
        </p:txBody>
      </p:sp>
      <p:sp>
        <p:nvSpPr>
          <p:cNvPr id="3" name="Rectangle 4">
            <a:extLst>
              <a:ext uri="{FF2B5EF4-FFF2-40B4-BE49-F238E27FC236}">
                <a16:creationId xmlns:a16="http://schemas.microsoft.com/office/drawing/2014/main" id="{F947C069-BD98-A680-BDFC-BFF772047BDA}"/>
              </a:ext>
            </a:extLst>
          </p:cNvPr>
          <p:cNvSpPr>
            <a:spLocks noChangeArrowheads="1"/>
          </p:cNvSpPr>
          <p:nvPr/>
        </p:nvSpPr>
        <p:spPr bwMode="auto">
          <a:xfrm>
            <a:off x="1403350" y="2884124"/>
            <a:ext cx="9682054"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b="0" dirty="0">
                <a:solidFill>
                  <a:schemeClr val="accent1">
                    <a:lumMod val="75000"/>
                  </a:schemeClr>
                </a:solidFill>
                <a:latin typeface="+mj-lt"/>
              </a:rPr>
              <a:t>Si la información facilitada es incorrecta o no se transmite de forma adecuada…</a:t>
            </a:r>
          </a:p>
          <a:p>
            <a:pPr>
              <a:spcBef>
                <a:spcPts val="0"/>
              </a:spcBef>
              <a:buClr>
                <a:schemeClr val="tx2">
                  <a:lumMod val="75000"/>
                </a:schemeClr>
              </a:buClr>
            </a:pPr>
            <a:r>
              <a:rPr lang="es-ES" altLang="es-ES" sz="2400" b="0" dirty="0">
                <a:solidFill>
                  <a:schemeClr val="accent1">
                    <a:lumMod val="75000"/>
                  </a:schemeClr>
                </a:solidFill>
                <a:latin typeface="+mj-lt"/>
              </a:rPr>
              <a:t>…el receptor interpretará esto como falta de interés o de competencia, o ambos</a:t>
            </a:r>
          </a:p>
        </p:txBody>
      </p:sp>
      <p:sp>
        <p:nvSpPr>
          <p:cNvPr id="7" name="Rectangle 6">
            <a:extLst>
              <a:ext uri="{FF2B5EF4-FFF2-40B4-BE49-F238E27FC236}">
                <a16:creationId xmlns:a16="http://schemas.microsoft.com/office/drawing/2014/main" id="{C8FFAACD-5FC0-0606-88EF-4D4311D4BCFC}"/>
              </a:ext>
            </a:extLst>
          </p:cNvPr>
          <p:cNvSpPr>
            <a:spLocks noChangeArrowheads="1"/>
          </p:cNvSpPr>
          <p:nvPr/>
        </p:nvSpPr>
        <p:spPr bwMode="auto">
          <a:xfrm>
            <a:off x="1404938" y="1844675"/>
            <a:ext cx="9680466"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LOS PROBLEMAS DE COMUNICACIÓN SON UNO DE LOS FACTORES PRINCIPALES DE ERRORES MÉDICOS</a:t>
            </a:r>
          </a:p>
        </p:txBody>
      </p:sp>
      <p:pic>
        <p:nvPicPr>
          <p:cNvPr id="6" name="Imagen 5" descr="Logotipo, nombre de la empresa&#10;&#10;Descripción generada automáticamente">
            <a:extLst>
              <a:ext uri="{FF2B5EF4-FFF2-40B4-BE49-F238E27FC236}">
                <a16:creationId xmlns:a16="http://schemas.microsoft.com/office/drawing/2014/main" id="{C07E80CB-A3AB-9541-3B8D-63A4AC04CD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3145571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2" name="Rectangle 2">
            <a:extLst>
              <a:ext uri="{FF2B5EF4-FFF2-40B4-BE49-F238E27FC236}">
                <a16:creationId xmlns:a16="http://schemas.microsoft.com/office/drawing/2014/main" id="{05BAC21B-0011-42B4-4343-5D257C6C6334}"/>
              </a:ext>
            </a:extLst>
          </p:cNvPr>
          <p:cNvSpPr txBox="1">
            <a:spLocks noChangeArrowheads="1"/>
          </p:cNvSpPr>
          <p:nvPr/>
        </p:nvSpPr>
        <p:spPr>
          <a:xfrm>
            <a:off x="3106562" y="594260"/>
            <a:ext cx="6164613"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TRABAJO EN EQUIPO</a:t>
            </a:r>
          </a:p>
        </p:txBody>
      </p:sp>
      <p:sp>
        <p:nvSpPr>
          <p:cNvPr id="3" name="Rectangle 4">
            <a:extLst>
              <a:ext uri="{FF2B5EF4-FFF2-40B4-BE49-F238E27FC236}">
                <a16:creationId xmlns:a16="http://schemas.microsoft.com/office/drawing/2014/main" id="{F947C069-BD98-A680-BDFC-BFF772047BDA}"/>
              </a:ext>
            </a:extLst>
          </p:cNvPr>
          <p:cNvSpPr>
            <a:spLocks noChangeArrowheads="1"/>
          </p:cNvSpPr>
          <p:nvPr/>
        </p:nvSpPr>
        <p:spPr bwMode="auto">
          <a:xfrm>
            <a:off x="1403350" y="2432712"/>
            <a:ext cx="9682054"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b="0" dirty="0">
                <a:solidFill>
                  <a:schemeClr val="accent1">
                    <a:lumMod val="75000"/>
                  </a:schemeClr>
                </a:solidFill>
                <a:latin typeface="+mj-lt"/>
              </a:rPr>
              <a:t>Actitud positiva y respetuosa</a:t>
            </a:r>
          </a:p>
          <a:p>
            <a:pPr>
              <a:buClr>
                <a:schemeClr val="tx2">
                  <a:lumMod val="75000"/>
                </a:schemeClr>
              </a:buClr>
            </a:pPr>
            <a:r>
              <a:rPr lang="es-ES" altLang="es-ES" sz="2400" b="0" dirty="0">
                <a:solidFill>
                  <a:schemeClr val="accent1">
                    <a:lumMod val="75000"/>
                  </a:schemeClr>
                </a:solidFill>
                <a:latin typeface="+mj-lt"/>
              </a:rPr>
              <a:t>Se diferencian  en sus habilidades no en el estatus</a:t>
            </a:r>
          </a:p>
          <a:p>
            <a:pPr>
              <a:buClr>
                <a:schemeClr val="tx2">
                  <a:lumMod val="75000"/>
                </a:schemeClr>
              </a:buClr>
            </a:pPr>
            <a:r>
              <a:rPr lang="es-ES" altLang="es-ES" sz="2400" b="0" dirty="0">
                <a:solidFill>
                  <a:schemeClr val="accent1">
                    <a:lumMod val="75000"/>
                  </a:schemeClr>
                </a:solidFill>
                <a:latin typeface="+mj-lt"/>
              </a:rPr>
              <a:t>El consultor (maestro) facilita la acción terapéutica del solicitante (alumno)</a:t>
            </a:r>
          </a:p>
          <a:p>
            <a:pPr>
              <a:buClr>
                <a:schemeClr val="tx2">
                  <a:lumMod val="75000"/>
                </a:schemeClr>
              </a:buClr>
            </a:pPr>
            <a:r>
              <a:rPr lang="es-ES" altLang="es-ES" sz="2400" b="0" dirty="0">
                <a:solidFill>
                  <a:schemeClr val="accent1">
                    <a:lumMod val="75000"/>
                  </a:schemeClr>
                </a:solidFill>
                <a:latin typeface="+mj-lt"/>
              </a:rPr>
              <a:t>También el maestro puede aprender de su alumno (en especial si es otro especialista)</a:t>
            </a:r>
          </a:p>
        </p:txBody>
      </p:sp>
      <p:sp>
        <p:nvSpPr>
          <p:cNvPr id="7" name="Rectangle 6">
            <a:extLst>
              <a:ext uri="{FF2B5EF4-FFF2-40B4-BE49-F238E27FC236}">
                <a16:creationId xmlns:a16="http://schemas.microsoft.com/office/drawing/2014/main" id="{C8FFAACD-5FC0-0606-88EF-4D4311D4BCFC}"/>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RELACIONES ENTRE ESPECIALISTAS</a:t>
            </a:r>
          </a:p>
        </p:txBody>
      </p:sp>
      <p:pic>
        <p:nvPicPr>
          <p:cNvPr id="6" name="Imagen 5" descr="Logotipo, nombre de la empresa&#10;&#10;Descripción generada automáticamente">
            <a:extLst>
              <a:ext uri="{FF2B5EF4-FFF2-40B4-BE49-F238E27FC236}">
                <a16:creationId xmlns:a16="http://schemas.microsoft.com/office/drawing/2014/main" id="{CD1C765C-5286-7404-7D40-9B82EDCE78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282473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2" name="Rectangle 2">
            <a:extLst>
              <a:ext uri="{FF2B5EF4-FFF2-40B4-BE49-F238E27FC236}">
                <a16:creationId xmlns:a16="http://schemas.microsoft.com/office/drawing/2014/main" id="{05BAC21B-0011-42B4-4343-5D257C6C6334}"/>
              </a:ext>
            </a:extLst>
          </p:cNvPr>
          <p:cNvSpPr txBox="1">
            <a:spLocks noChangeArrowheads="1"/>
          </p:cNvSpPr>
          <p:nvPr/>
        </p:nvSpPr>
        <p:spPr>
          <a:xfrm>
            <a:off x="3106562" y="594260"/>
            <a:ext cx="6164613"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TRABAJO EN EQUIPO</a:t>
            </a:r>
          </a:p>
        </p:txBody>
      </p:sp>
      <p:sp>
        <p:nvSpPr>
          <p:cNvPr id="3" name="Rectangle 4">
            <a:extLst>
              <a:ext uri="{FF2B5EF4-FFF2-40B4-BE49-F238E27FC236}">
                <a16:creationId xmlns:a16="http://schemas.microsoft.com/office/drawing/2014/main" id="{F947C069-BD98-A680-BDFC-BFF772047BDA}"/>
              </a:ext>
            </a:extLst>
          </p:cNvPr>
          <p:cNvSpPr>
            <a:spLocks noChangeArrowheads="1"/>
          </p:cNvSpPr>
          <p:nvPr/>
        </p:nvSpPr>
        <p:spPr bwMode="auto">
          <a:xfrm>
            <a:off x="1403350" y="2432712"/>
            <a:ext cx="9682054" cy="224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b="0" dirty="0">
                <a:solidFill>
                  <a:schemeClr val="accent1">
                    <a:lumMod val="75000"/>
                  </a:schemeClr>
                </a:solidFill>
                <a:latin typeface="+mj-lt"/>
              </a:rPr>
              <a:t>Potencial dominancia</a:t>
            </a:r>
          </a:p>
          <a:p>
            <a:pPr>
              <a:buClr>
                <a:schemeClr val="tx2">
                  <a:lumMod val="75000"/>
                </a:schemeClr>
              </a:buClr>
            </a:pPr>
            <a:r>
              <a:rPr lang="es-ES" altLang="es-ES" sz="2400" b="0" dirty="0">
                <a:solidFill>
                  <a:schemeClr val="accent1">
                    <a:lumMod val="75000"/>
                  </a:schemeClr>
                </a:solidFill>
                <a:latin typeface="+mj-lt"/>
              </a:rPr>
              <a:t>No es un emperador cultural</a:t>
            </a:r>
          </a:p>
          <a:p>
            <a:pPr>
              <a:buClr>
                <a:schemeClr val="tx2">
                  <a:lumMod val="75000"/>
                </a:schemeClr>
              </a:buClr>
            </a:pPr>
            <a:r>
              <a:rPr lang="es-ES" altLang="es-ES" sz="2400" b="0" dirty="0">
                <a:solidFill>
                  <a:schemeClr val="accent1">
                    <a:lumMod val="75000"/>
                  </a:schemeClr>
                </a:solidFill>
                <a:latin typeface="+mj-lt"/>
              </a:rPr>
              <a:t>Ve los errores del solicitante, pero pocos de sus éxitos</a:t>
            </a:r>
          </a:p>
          <a:p>
            <a:pPr>
              <a:buClr>
                <a:schemeClr val="tx2">
                  <a:lumMod val="75000"/>
                </a:schemeClr>
              </a:buClr>
            </a:pPr>
            <a:r>
              <a:rPr lang="es-ES" altLang="es-ES" sz="2400" b="0" dirty="0">
                <a:solidFill>
                  <a:schemeClr val="accent1">
                    <a:lumMod val="75000"/>
                  </a:schemeClr>
                </a:solidFill>
                <a:latin typeface="+mj-lt"/>
              </a:rPr>
              <a:t>No debe apropiarse del papel principal del solicitante</a:t>
            </a:r>
          </a:p>
          <a:p>
            <a:pPr>
              <a:buClr>
                <a:schemeClr val="tx2">
                  <a:lumMod val="75000"/>
                </a:schemeClr>
              </a:buClr>
            </a:pPr>
            <a:r>
              <a:rPr lang="es-ES" altLang="es-ES" sz="2400" dirty="0">
                <a:solidFill>
                  <a:schemeClr val="accent1">
                    <a:lumMod val="75000"/>
                  </a:schemeClr>
                </a:solidFill>
                <a:latin typeface="+mj-lt"/>
              </a:rPr>
              <a:t>Debe ser consciente de que la decisión final es del solicitante</a:t>
            </a:r>
            <a:endParaRPr lang="es-ES" altLang="es-ES" sz="2400" b="0" dirty="0">
              <a:solidFill>
                <a:schemeClr val="accent1">
                  <a:lumMod val="75000"/>
                </a:schemeClr>
              </a:solidFill>
              <a:latin typeface="+mj-lt"/>
            </a:endParaRPr>
          </a:p>
        </p:txBody>
      </p:sp>
      <p:sp>
        <p:nvSpPr>
          <p:cNvPr id="7" name="Rectangle 6">
            <a:extLst>
              <a:ext uri="{FF2B5EF4-FFF2-40B4-BE49-F238E27FC236}">
                <a16:creationId xmlns:a16="http://schemas.microsoft.com/office/drawing/2014/main" id="{C8FFAACD-5FC0-0606-88EF-4D4311D4BCFC}"/>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ACTITUD DEL CONSULTOR-MAESTRO</a:t>
            </a:r>
          </a:p>
        </p:txBody>
      </p:sp>
      <p:pic>
        <p:nvPicPr>
          <p:cNvPr id="6" name="Imagen 5" descr="Logotipo, nombre de la empresa&#10;&#10;Descripción generada automáticamente">
            <a:extLst>
              <a:ext uri="{FF2B5EF4-FFF2-40B4-BE49-F238E27FC236}">
                <a16:creationId xmlns:a16="http://schemas.microsoft.com/office/drawing/2014/main" id="{7AE2ED67-4216-04E5-1F4E-F2D0A4D80F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2612437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2" name="Rectangle 2">
            <a:extLst>
              <a:ext uri="{FF2B5EF4-FFF2-40B4-BE49-F238E27FC236}">
                <a16:creationId xmlns:a16="http://schemas.microsoft.com/office/drawing/2014/main" id="{05BAC21B-0011-42B4-4343-5D257C6C6334}"/>
              </a:ext>
            </a:extLst>
          </p:cNvPr>
          <p:cNvSpPr txBox="1">
            <a:spLocks noChangeArrowheads="1"/>
          </p:cNvSpPr>
          <p:nvPr/>
        </p:nvSpPr>
        <p:spPr>
          <a:xfrm>
            <a:off x="3106562" y="594260"/>
            <a:ext cx="6164613"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TRABAJO EN EQUIPO</a:t>
            </a:r>
          </a:p>
        </p:txBody>
      </p:sp>
      <p:sp>
        <p:nvSpPr>
          <p:cNvPr id="3" name="Rectangle 4">
            <a:extLst>
              <a:ext uri="{FF2B5EF4-FFF2-40B4-BE49-F238E27FC236}">
                <a16:creationId xmlns:a16="http://schemas.microsoft.com/office/drawing/2014/main" id="{F947C069-BD98-A680-BDFC-BFF772047BDA}"/>
              </a:ext>
            </a:extLst>
          </p:cNvPr>
          <p:cNvSpPr>
            <a:spLocks noChangeArrowheads="1"/>
          </p:cNvSpPr>
          <p:nvPr/>
        </p:nvSpPr>
        <p:spPr bwMode="auto">
          <a:xfrm>
            <a:off x="1403350" y="2432712"/>
            <a:ext cx="9682054" cy="224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b="0" dirty="0">
                <a:solidFill>
                  <a:schemeClr val="accent1">
                    <a:lumMod val="75000"/>
                  </a:schemeClr>
                </a:solidFill>
                <a:latin typeface="+mj-lt"/>
              </a:rPr>
              <a:t>En ocasiones, considera al consultor como un técnico, más que como a un colega del mismo nivel</a:t>
            </a:r>
          </a:p>
        </p:txBody>
      </p:sp>
      <p:sp>
        <p:nvSpPr>
          <p:cNvPr id="7" name="Rectangle 6">
            <a:extLst>
              <a:ext uri="{FF2B5EF4-FFF2-40B4-BE49-F238E27FC236}">
                <a16:creationId xmlns:a16="http://schemas.microsoft.com/office/drawing/2014/main" id="{C8FFAACD-5FC0-0606-88EF-4D4311D4BCFC}"/>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ACTITUD DEL SOLICITANTE-ALUMNO</a:t>
            </a:r>
          </a:p>
        </p:txBody>
      </p:sp>
      <p:pic>
        <p:nvPicPr>
          <p:cNvPr id="6" name="Imagen 5" descr="Logotipo, nombre de la empresa&#10;&#10;Descripción generada automáticamente">
            <a:extLst>
              <a:ext uri="{FF2B5EF4-FFF2-40B4-BE49-F238E27FC236}">
                <a16:creationId xmlns:a16="http://schemas.microsoft.com/office/drawing/2014/main" id="{24395904-48F9-1E1B-4793-910F1C9534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1515308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7" name="Rectangle 4">
            <a:extLst>
              <a:ext uri="{FF2B5EF4-FFF2-40B4-BE49-F238E27FC236}">
                <a16:creationId xmlns:a16="http://schemas.microsoft.com/office/drawing/2014/main" id="{E778FCE7-51A2-FD96-07D4-711E65402C75}"/>
              </a:ext>
            </a:extLst>
          </p:cNvPr>
          <p:cNvSpPr>
            <a:spLocks noChangeArrowheads="1"/>
          </p:cNvSpPr>
          <p:nvPr/>
        </p:nvSpPr>
        <p:spPr bwMode="auto">
          <a:xfrm>
            <a:off x="1403350" y="2432711"/>
            <a:ext cx="9682054" cy="2775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b="0" dirty="0">
                <a:solidFill>
                  <a:schemeClr val="accent1">
                    <a:lumMod val="75000"/>
                  </a:schemeClr>
                </a:solidFill>
                <a:latin typeface="+mj-lt"/>
              </a:rPr>
              <a:t>Adecuada coordinación entre ambos médicos</a:t>
            </a:r>
          </a:p>
          <a:p>
            <a:pPr>
              <a:buClr>
                <a:schemeClr val="tx2">
                  <a:lumMod val="75000"/>
                </a:schemeClr>
              </a:buClr>
            </a:pPr>
            <a:r>
              <a:rPr lang="es-ES" altLang="es-ES" sz="2400" dirty="0">
                <a:solidFill>
                  <a:schemeClr val="accent1">
                    <a:lumMod val="75000"/>
                  </a:schemeClr>
                </a:solidFill>
                <a:latin typeface="+mj-lt"/>
              </a:rPr>
              <a:t>Respetar la planificación del solicitante</a:t>
            </a:r>
            <a:endParaRPr lang="es-ES" altLang="es-ES" sz="2400" b="0" dirty="0">
              <a:solidFill>
                <a:schemeClr val="accent1">
                  <a:lumMod val="75000"/>
                </a:schemeClr>
              </a:solidFill>
              <a:latin typeface="+mj-lt"/>
            </a:endParaRPr>
          </a:p>
          <a:p>
            <a:pPr>
              <a:buClr>
                <a:schemeClr val="tx2">
                  <a:lumMod val="75000"/>
                </a:schemeClr>
              </a:buClr>
            </a:pPr>
            <a:r>
              <a:rPr lang="es-ES" altLang="es-ES" sz="2400" b="0" dirty="0">
                <a:solidFill>
                  <a:schemeClr val="accent1">
                    <a:lumMod val="75000"/>
                  </a:schemeClr>
                </a:solidFill>
                <a:latin typeface="+mj-lt"/>
              </a:rPr>
              <a:t>Informar de cualquier cambio imprescindible</a:t>
            </a:r>
          </a:p>
          <a:p>
            <a:pPr>
              <a:buClr>
                <a:schemeClr val="tx2">
                  <a:lumMod val="75000"/>
                </a:schemeClr>
              </a:buClr>
            </a:pPr>
            <a:r>
              <a:rPr lang="es-ES" altLang="es-ES" sz="2400" b="0" dirty="0">
                <a:solidFill>
                  <a:schemeClr val="accent1">
                    <a:lumMod val="75000"/>
                  </a:schemeClr>
                </a:solidFill>
                <a:latin typeface="+mj-lt"/>
              </a:rPr>
              <a:t>Colaboración necesaria y fundamental</a:t>
            </a:r>
          </a:p>
          <a:p>
            <a:pPr>
              <a:buClr>
                <a:schemeClr val="tx2">
                  <a:lumMod val="75000"/>
                </a:schemeClr>
              </a:buClr>
            </a:pPr>
            <a:r>
              <a:rPr lang="es-ES" altLang="es-ES" sz="2400" b="0" dirty="0">
                <a:solidFill>
                  <a:schemeClr val="accent1">
                    <a:lumMod val="75000"/>
                  </a:schemeClr>
                </a:solidFill>
                <a:latin typeface="+mj-lt"/>
              </a:rPr>
              <a:t>Con frecuencia las negociaciones más difíciles y delicadas se delegan en los especialistas menos experimentados (o residentes)</a:t>
            </a:r>
          </a:p>
        </p:txBody>
      </p:sp>
      <p:sp>
        <p:nvSpPr>
          <p:cNvPr id="10" name="Rectangle 6">
            <a:extLst>
              <a:ext uri="{FF2B5EF4-FFF2-40B4-BE49-F238E27FC236}">
                <a16:creationId xmlns:a16="http://schemas.microsoft.com/office/drawing/2014/main" id="{B3FDF8AB-3E57-7E7A-8414-54F0A40186F6}"/>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ASPECTOS FORMALES</a:t>
            </a:r>
          </a:p>
        </p:txBody>
      </p:sp>
      <p:sp>
        <p:nvSpPr>
          <p:cNvPr id="11" name="Rectangle 2">
            <a:extLst>
              <a:ext uri="{FF2B5EF4-FFF2-40B4-BE49-F238E27FC236}">
                <a16:creationId xmlns:a16="http://schemas.microsoft.com/office/drawing/2014/main" id="{C934A85C-6311-5777-6162-8D0C0C732AA5}"/>
              </a:ext>
            </a:extLst>
          </p:cNvPr>
          <p:cNvSpPr txBox="1">
            <a:spLocks noChangeArrowheads="1"/>
          </p:cNvSpPr>
          <p:nvPr/>
        </p:nvSpPr>
        <p:spPr>
          <a:xfrm>
            <a:off x="3106562" y="594260"/>
            <a:ext cx="6164613"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TRABAJO EN EQUIPO</a:t>
            </a:r>
          </a:p>
        </p:txBody>
      </p:sp>
      <p:pic>
        <p:nvPicPr>
          <p:cNvPr id="2" name="Imagen 1" descr="Logotipo, nombre de la empresa&#10;&#10;Descripción generada automáticamente">
            <a:extLst>
              <a:ext uri="{FF2B5EF4-FFF2-40B4-BE49-F238E27FC236}">
                <a16:creationId xmlns:a16="http://schemas.microsoft.com/office/drawing/2014/main" id="{1A1C00D6-0C2C-7C2D-CE99-F0DFC24420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400473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3" name="Rectangle 4">
            <a:extLst>
              <a:ext uri="{FF2B5EF4-FFF2-40B4-BE49-F238E27FC236}">
                <a16:creationId xmlns:a16="http://schemas.microsoft.com/office/drawing/2014/main" id="{6CBF6953-1D8D-94B2-A8F2-E3BEEFB605FB}"/>
              </a:ext>
            </a:extLst>
          </p:cNvPr>
          <p:cNvSpPr>
            <a:spLocks noChangeArrowheads="1"/>
          </p:cNvSpPr>
          <p:nvPr/>
        </p:nvSpPr>
        <p:spPr bwMode="auto">
          <a:xfrm>
            <a:off x="1403350" y="2432712"/>
            <a:ext cx="9682054"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nSpc>
                <a:spcPct val="125000"/>
              </a:lnSpc>
            </a:pPr>
            <a:r>
              <a:rPr lang="es-ES" altLang="es-ES" sz="2400" b="0" dirty="0">
                <a:solidFill>
                  <a:schemeClr val="accent1">
                    <a:lumMod val="75000"/>
                  </a:schemeClr>
                </a:solidFill>
                <a:latin typeface="+mj-lt"/>
              </a:rPr>
              <a:t>Intercambio de información entre profesionales de la salud que acompaña a una transferencia del control y responsabilidad sobre el paciente</a:t>
            </a:r>
          </a:p>
          <a:p>
            <a:pPr>
              <a:lnSpc>
                <a:spcPct val="125000"/>
              </a:lnSpc>
            </a:pPr>
            <a:r>
              <a:rPr lang="es-ES" altLang="es-ES" sz="2400" b="0" dirty="0">
                <a:solidFill>
                  <a:schemeClr val="accent1">
                    <a:lumMod val="75000"/>
                  </a:schemeClr>
                </a:solidFill>
                <a:latin typeface="+mj-lt"/>
              </a:rPr>
              <a:t>Incluye la coordinación del personal sanitario, la seguridad del paciente, en especial si hay traslado, e informar al enfermo y a sus familiares</a:t>
            </a:r>
          </a:p>
        </p:txBody>
      </p:sp>
      <p:sp>
        <p:nvSpPr>
          <p:cNvPr id="6" name="Rectangle 6">
            <a:extLst>
              <a:ext uri="{FF2B5EF4-FFF2-40B4-BE49-F238E27FC236}">
                <a16:creationId xmlns:a16="http://schemas.microsoft.com/office/drawing/2014/main" id="{8FEBD3DE-11C8-0B69-DDAF-AEC8C7E61993}"/>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TRANSFERENCIAS DE RESPONSABILIDAD</a:t>
            </a:r>
          </a:p>
        </p:txBody>
      </p:sp>
      <p:sp>
        <p:nvSpPr>
          <p:cNvPr id="8" name="Rectangle 2">
            <a:extLst>
              <a:ext uri="{FF2B5EF4-FFF2-40B4-BE49-F238E27FC236}">
                <a16:creationId xmlns:a16="http://schemas.microsoft.com/office/drawing/2014/main" id="{FB8C7475-43A7-3182-2C64-62E455ECB3BA}"/>
              </a:ext>
            </a:extLst>
          </p:cNvPr>
          <p:cNvSpPr txBox="1">
            <a:spLocks noChangeArrowheads="1"/>
          </p:cNvSpPr>
          <p:nvPr/>
        </p:nvSpPr>
        <p:spPr>
          <a:xfrm>
            <a:off x="3106562" y="594260"/>
            <a:ext cx="6164613"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TRABAJO EN EQUIPO</a:t>
            </a:r>
          </a:p>
        </p:txBody>
      </p:sp>
      <p:pic>
        <p:nvPicPr>
          <p:cNvPr id="2" name="Imagen 1" descr="Logotipo, nombre de la empresa&#10;&#10;Descripción generada automáticamente">
            <a:extLst>
              <a:ext uri="{FF2B5EF4-FFF2-40B4-BE49-F238E27FC236}">
                <a16:creationId xmlns:a16="http://schemas.microsoft.com/office/drawing/2014/main" id="{1AE207BA-0F20-C6DB-6CF2-4A514D72FB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30703072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910</Words>
  <Application>Microsoft Macintosh PowerPoint</Application>
  <PresentationFormat>Panorámica</PresentationFormat>
  <Paragraphs>132</Paragraphs>
  <Slides>16</Slides>
  <Notes>16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Calibri Light</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Eduardo Montero Ruiz</dc:creator>
  <cp:lastModifiedBy>Eduardo Montero Ruiz</cp:lastModifiedBy>
  <cp:revision>41</cp:revision>
  <dcterms:created xsi:type="dcterms:W3CDTF">2023-05-27T15:59:50Z</dcterms:created>
  <dcterms:modified xsi:type="dcterms:W3CDTF">2024-01-12T12:09:07Z</dcterms:modified>
</cp:coreProperties>
</file>