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9" r:id="rId4"/>
    <p:sldId id="260" r:id="rId5"/>
    <p:sldId id="261" r:id="rId6"/>
    <p:sldId id="262" r:id="rId7"/>
    <p:sldId id="263" r:id="rId8"/>
    <p:sldId id="282" r:id="rId9"/>
    <p:sldId id="265" r:id="rId10"/>
    <p:sldId id="266" r:id="rId11"/>
    <p:sldId id="267" r:id="rId12"/>
    <p:sldId id="268" r:id="rId13"/>
    <p:sldId id="269" r:id="rId14"/>
    <p:sldId id="270" r:id="rId15"/>
    <p:sldId id="271" r:id="rId16"/>
    <p:sldId id="272" r:id="rId17"/>
    <p:sldId id="258" r:id="rId18"/>
    <p:sldId id="273" r:id="rId19"/>
    <p:sldId id="274" r:id="rId20"/>
    <p:sldId id="275" r:id="rId21"/>
    <p:sldId id="276" r:id="rId22"/>
    <p:sldId id="277" r:id="rId23"/>
    <p:sldId id="278" r:id="rId24"/>
    <p:sldId id="279" r:id="rId25"/>
    <p:sldId id="280" r:id="rId26"/>
    <p:sldId id="281" r:id="rId27"/>
    <p:sldId id="283"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6599"/>
  </p:normalViewPr>
  <p:slideViewPr>
    <p:cSldViewPr snapToGrid="0">
      <p:cViewPr varScale="1">
        <p:scale>
          <a:sx n="110" d="100"/>
          <a:sy n="110" d="100"/>
        </p:scale>
        <p:origin x="736" y="17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63809-5009-E54D-9349-D0D2D7D80128}" type="datetimeFigureOut">
              <a:rPr lang="es-ES" smtClean="0"/>
              <a:t>12/1/24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C77EE-1D74-1548-AD8B-1E746D8426A8}" type="slidenum">
              <a:rPr lang="es-ES" smtClean="0"/>
              <a:t>‹Nº›</a:t>
            </a:fld>
            <a:endParaRPr lang="es-ES"/>
          </a:p>
        </p:txBody>
      </p:sp>
    </p:spTree>
    <p:extLst>
      <p:ext uri="{BB962C8B-B14F-4D97-AF65-F5344CB8AC3E}">
        <p14:creationId xmlns:p14="http://schemas.microsoft.com/office/powerpoint/2010/main" val="296107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este espacio se explicarán brevemente las diapositivas.</a:t>
            </a:r>
          </a:p>
          <a:p>
            <a:endParaRPr lang="es-ES" dirty="0"/>
          </a:p>
        </p:txBody>
      </p:sp>
      <p:sp>
        <p:nvSpPr>
          <p:cNvPr id="4" name="Marcador de número de diapositiva 3"/>
          <p:cNvSpPr>
            <a:spLocks noGrp="1"/>
          </p:cNvSpPr>
          <p:nvPr>
            <p:ph type="sldNum" sz="quarter" idx="5"/>
          </p:nvPr>
        </p:nvSpPr>
        <p:spPr/>
        <p:txBody>
          <a:bodyPr/>
          <a:lstStyle/>
          <a:p>
            <a:fld id="{749C77EE-1D74-1548-AD8B-1E746D8426A8}" type="slidenum">
              <a:rPr lang="es-ES" smtClean="0"/>
              <a:t>1</a:t>
            </a:fld>
            <a:endParaRPr lang="es-ES"/>
          </a:p>
        </p:txBody>
      </p:sp>
    </p:spTree>
    <p:extLst>
      <p:ext uri="{BB962C8B-B14F-4D97-AF65-F5344CB8AC3E}">
        <p14:creationId xmlns:p14="http://schemas.microsoft.com/office/powerpoint/2010/main" val="372538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Con unas mínimas precauciones es posible evitar o mitigar la gran mayoría de los problemas de las interconsultas. Pero siempre ver al paciente, basta que una vez no lo hagamos (aunque lo hayamos visto varios días seguidos y cerrado una interconsulta previa) para que tengamos problemas.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10</a:t>
            </a:fld>
            <a:endParaRPr lang="es-ES"/>
          </a:p>
        </p:txBody>
      </p:sp>
    </p:spTree>
    <p:extLst>
      <p:ext uri="{BB962C8B-B14F-4D97-AF65-F5344CB8AC3E}">
        <p14:creationId xmlns:p14="http://schemas.microsoft.com/office/powerpoint/2010/main" val="56121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Aunque la solicitud depende de quien pide la interconsulta, podemos educarles si conocemos bien cómo debe ser la solicitud.</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11</a:t>
            </a:fld>
            <a:endParaRPr lang="es-ES"/>
          </a:p>
        </p:txBody>
      </p:sp>
    </p:spTree>
    <p:extLst>
      <p:ext uri="{BB962C8B-B14F-4D97-AF65-F5344CB8AC3E}">
        <p14:creationId xmlns:p14="http://schemas.microsoft.com/office/powerpoint/2010/main" val="185762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Este es un problema no bien resuelto, ya que, si lo más adecuado son las recomendaciones, en general solemos escribir órdenes (tratamientos, solicitud de pruebas) porque es más resolutivo, pero puede acarrear problemas. En cualquier caso, se conteste como se conteste, hay que procurar siempre hablar con el solicitante o el responsable en el momento de contestar.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12</a:t>
            </a:fld>
            <a:endParaRPr lang="es-ES"/>
          </a:p>
        </p:txBody>
      </p:sp>
    </p:spTree>
    <p:extLst>
      <p:ext uri="{BB962C8B-B14F-4D97-AF65-F5344CB8AC3E}">
        <p14:creationId xmlns:p14="http://schemas.microsoft.com/office/powerpoint/2010/main" val="134390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La contestación debe ser concreta y sin divagar, ofreciendo la información suficiente.</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13</a:t>
            </a:fld>
            <a:endParaRPr lang="es-ES"/>
          </a:p>
        </p:txBody>
      </p:sp>
    </p:spTree>
    <p:extLst>
      <p:ext uri="{BB962C8B-B14F-4D97-AF65-F5344CB8AC3E}">
        <p14:creationId xmlns:p14="http://schemas.microsoft.com/office/powerpoint/2010/main" val="57167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La contestación debe ser concreta y sin divagar, ofreciendo la información suficiente.</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14</a:t>
            </a:fld>
            <a:endParaRPr lang="es-ES"/>
          </a:p>
        </p:txBody>
      </p:sp>
    </p:spTree>
    <p:extLst>
      <p:ext uri="{BB962C8B-B14F-4D97-AF65-F5344CB8AC3E}">
        <p14:creationId xmlns:p14="http://schemas.microsoft.com/office/powerpoint/2010/main" val="174961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El cierre es muy importante y se debe de hacer de forma adecuada. Es un error muy habitual mantenerla abierta si no es estrictamente necesario, ya que el médico responsable se suele inhibir y el paciente se queda en “tierra de nadie”, </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15</a:t>
            </a:fld>
            <a:endParaRPr lang="es-ES"/>
          </a:p>
        </p:txBody>
      </p:sp>
    </p:spTree>
    <p:extLst>
      <p:ext uri="{BB962C8B-B14F-4D97-AF65-F5344CB8AC3E}">
        <p14:creationId xmlns:p14="http://schemas.microsoft.com/office/powerpoint/2010/main" val="131408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Como se aprecia en la figura, el proceso de interconsulta es mucho más complejo de lo que parece, y está influido por múltiples factores, tanto del solicitante como del consultor.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16</a:t>
            </a:fld>
            <a:endParaRPr lang="es-ES"/>
          </a:p>
        </p:txBody>
      </p:sp>
    </p:spTree>
    <p:extLst>
      <p:ext uri="{BB962C8B-B14F-4D97-AF65-F5344CB8AC3E}">
        <p14:creationId xmlns:p14="http://schemas.microsoft.com/office/powerpoint/2010/main" val="399514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guardia se asemeja mucho a la interconsulta urgente. De hecho, es lo mismo cuando nos llama un compañero de otro servicio.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17</a:t>
            </a:fld>
            <a:endParaRPr lang="es-ES"/>
          </a:p>
        </p:txBody>
      </p:sp>
    </p:spTree>
    <p:extLst>
      <p:ext uri="{BB962C8B-B14F-4D97-AF65-F5344CB8AC3E}">
        <p14:creationId xmlns:p14="http://schemas.microsoft.com/office/powerpoint/2010/main" val="2970779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Todas estas condiciones son igualmente aplicables para facilitar el trabajo del consultor.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18</a:t>
            </a:fld>
            <a:endParaRPr lang="es-ES"/>
          </a:p>
        </p:txBody>
      </p:sp>
    </p:spTree>
    <p:extLst>
      <p:ext uri="{BB962C8B-B14F-4D97-AF65-F5344CB8AC3E}">
        <p14:creationId xmlns:p14="http://schemas.microsoft.com/office/powerpoint/2010/main" val="3032753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Todas estas condiciones son igualmente aplicables para facilitar el trabajo del consultor.</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19</a:t>
            </a:fld>
            <a:endParaRPr lang="es-ES"/>
          </a:p>
        </p:txBody>
      </p:sp>
    </p:spTree>
    <p:extLst>
      <p:ext uri="{BB962C8B-B14F-4D97-AF65-F5344CB8AC3E}">
        <p14:creationId xmlns:p14="http://schemas.microsoft.com/office/powerpoint/2010/main" val="368705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t>Aunque todos sabemos, más o menos, qué son las interconsultas, hay que aclarar lo más posible el concepto.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a:t>
            </a:fld>
            <a:endParaRPr lang="es-ES"/>
          </a:p>
        </p:txBody>
      </p:sp>
    </p:spTree>
    <p:extLst>
      <p:ext uri="{BB962C8B-B14F-4D97-AF65-F5344CB8AC3E}">
        <p14:creationId xmlns:p14="http://schemas.microsoft.com/office/powerpoint/2010/main" val="276051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Todas estas condiciones son igualmente aplicables para facilitar el trabajo del solicitante.</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20</a:t>
            </a:fld>
            <a:endParaRPr lang="es-ES"/>
          </a:p>
        </p:txBody>
      </p:sp>
    </p:spTree>
    <p:extLst>
      <p:ext uri="{BB962C8B-B14F-4D97-AF65-F5344CB8AC3E}">
        <p14:creationId xmlns:p14="http://schemas.microsoft.com/office/powerpoint/2010/main" val="3110928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diferentes modalidades de interconsultas electrónicas se caracterizan porque son informales. Presentan características y problemas específicos.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21</a:t>
            </a:fld>
            <a:endParaRPr lang="es-ES"/>
          </a:p>
        </p:txBody>
      </p:sp>
    </p:spTree>
    <p:extLst>
      <p:ext uri="{BB962C8B-B14F-4D97-AF65-F5344CB8AC3E}">
        <p14:creationId xmlns:p14="http://schemas.microsoft.com/office/powerpoint/2010/main" val="225091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este tipo de interconsultas es especialmente relevante la seguridad en la transmisión de información (ley de protección de datos)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22</a:t>
            </a:fld>
            <a:endParaRPr lang="es-ES"/>
          </a:p>
        </p:txBody>
      </p:sp>
    </p:spTree>
    <p:extLst>
      <p:ext uri="{BB962C8B-B14F-4D97-AF65-F5344CB8AC3E}">
        <p14:creationId xmlns:p14="http://schemas.microsoft.com/office/powerpoint/2010/main" val="389923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Aunque sus ventajas son claras, debemos utilizarla lo menos posible por sus inconvenientes.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23</a:t>
            </a:fld>
            <a:endParaRPr lang="es-ES"/>
          </a:p>
        </p:txBody>
      </p:sp>
    </p:spTree>
    <p:extLst>
      <p:ext uri="{BB962C8B-B14F-4D97-AF65-F5344CB8AC3E}">
        <p14:creationId xmlns:p14="http://schemas.microsoft.com/office/powerpoint/2010/main" val="129398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Tiene el problema de que puede ser un mal momento para el consultor, pueden no ser bien entendidas las preguntas o las respuestas y no queda constancia de lo dicho por ninguna de las dos partes.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24</a:t>
            </a:fld>
            <a:endParaRPr lang="es-ES"/>
          </a:p>
        </p:txBody>
      </p:sp>
    </p:spTree>
    <p:extLst>
      <p:ext uri="{BB962C8B-B14F-4D97-AF65-F5344CB8AC3E}">
        <p14:creationId xmlns:p14="http://schemas.microsoft.com/office/powerpoint/2010/main" val="74448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pesar de su desprestigio, las interconsultas son fundamentales para la asistencia médica a un enfermo.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25</a:t>
            </a:fld>
            <a:endParaRPr lang="es-ES"/>
          </a:p>
        </p:txBody>
      </p:sp>
    </p:spTree>
    <p:extLst>
      <p:ext uri="{BB962C8B-B14F-4D97-AF65-F5344CB8AC3E}">
        <p14:creationId xmlns:p14="http://schemas.microsoft.com/office/powerpoint/2010/main" val="2736740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Probablemente la interconsulta es la actividad más difícil que puede llevar a cabo un médico.</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26</a:t>
            </a:fld>
            <a:endParaRPr lang="es-ES"/>
          </a:p>
        </p:txBody>
      </p:sp>
    </p:spTree>
    <p:extLst>
      <p:ext uri="{BB962C8B-B14F-4D97-AF65-F5344CB8AC3E}">
        <p14:creationId xmlns:p14="http://schemas.microsoft.com/office/powerpoint/2010/main" val="309397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49C77EE-1D74-1548-AD8B-1E746D8426A8}" type="slidenum">
              <a:rPr lang="es-ES" smtClean="0"/>
              <a:t>27</a:t>
            </a:fld>
            <a:endParaRPr lang="es-ES"/>
          </a:p>
        </p:txBody>
      </p:sp>
    </p:spTree>
    <p:extLst>
      <p:ext uri="{BB962C8B-B14F-4D97-AF65-F5344CB8AC3E}">
        <p14:creationId xmlns:p14="http://schemas.microsoft.com/office/powerpoint/2010/main" val="41559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Estos son los tipos de interconsultas más importantes, ya que implican un tiempo de respuesta determinado. En cualquier caso, es muy aconsejable tener muy en cuenta la recomendación.</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3</a:t>
            </a:fld>
            <a:endParaRPr lang="es-ES"/>
          </a:p>
        </p:txBody>
      </p:sp>
    </p:spTree>
    <p:extLst>
      <p:ext uri="{BB962C8B-B14F-4D97-AF65-F5344CB8AC3E}">
        <p14:creationId xmlns:p14="http://schemas.microsoft.com/office/powerpoint/2010/main" val="309008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Generalmente, en las informales se revisa la información existente del paciente, pero no se le interroga ni se le explora. La información disponible puede ser incompleta o, incluso, errónea. Por ello, es muy aconsejable seguir la recomendación. </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4</a:t>
            </a:fld>
            <a:endParaRPr lang="es-ES"/>
          </a:p>
        </p:txBody>
      </p:sp>
    </p:spTree>
    <p:extLst>
      <p:ext uri="{BB962C8B-B14F-4D97-AF65-F5344CB8AC3E}">
        <p14:creationId xmlns:p14="http://schemas.microsoft.com/office/powerpoint/2010/main" val="352098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Existen múltiples motivos, tanto de índole profesional como personal, por los que se solicitan las interconsultas.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5</a:t>
            </a:fld>
            <a:endParaRPr lang="es-ES"/>
          </a:p>
        </p:txBody>
      </p:sp>
    </p:spTree>
    <p:extLst>
      <p:ext uri="{BB962C8B-B14F-4D97-AF65-F5344CB8AC3E}">
        <p14:creationId xmlns:p14="http://schemas.microsoft.com/office/powerpoint/2010/main" val="135035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A la hora de solicitar una interconsulta, hay muchas cuestiones que hacen que la propia solicitud ya sea un problema y pueda originar conflictos. Por ello, es importante conocer estas eventualidades para estar preparados y no entrar en conflictos.</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6</a:t>
            </a:fld>
            <a:endParaRPr lang="es-ES"/>
          </a:p>
        </p:txBody>
      </p:sp>
    </p:spTree>
    <p:extLst>
      <p:ext uri="{BB962C8B-B14F-4D97-AF65-F5344CB8AC3E}">
        <p14:creationId xmlns:p14="http://schemas.microsoft.com/office/powerpoint/2010/main" val="2225365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dirty="0">
                <a:latin typeface="+mj-lt"/>
              </a:rPr>
              <a:t>Aunque habitualmente quieren cosas claras, concretas y razonables, hay que estar preparados para peticiones inesperadas. Los objetivos están bastante claros en el caso de los servicios quirúrgicos, en los médicos pueden no ser tan evidentes, pero son muy similares.</a:t>
            </a:r>
          </a:p>
          <a:p>
            <a:endParaRPr lang="es-ES" sz="1400" dirty="0">
              <a:latin typeface="+mj-lt"/>
            </a:endParaRPr>
          </a:p>
        </p:txBody>
      </p:sp>
      <p:sp>
        <p:nvSpPr>
          <p:cNvPr id="4" name="Marcador de número de diapositiva 3"/>
          <p:cNvSpPr>
            <a:spLocks noGrp="1"/>
          </p:cNvSpPr>
          <p:nvPr>
            <p:ph type="sldNum" sz="quarter" idx="5"/>
          </p:nvPr>
        </p:nvSpPr>
        <p:spPr/>
        <p:txBody>
          <a:bodyPr/>
          <a:lstStyle/>
          <a:p>
            <a:fld id="{749C77EE-1D74-1548-AD8B-1E746D8426A8}" type="slidenum">
              <a:rPr lang="es-ES" smtClean="0"/>
              <a:t>7</a:t>
            </a:fld>
            <a:endParaRPr lang="es-ES"/>
          </a:p>
        </p:txBody>
      </p:sp>
    </p:spTree>
    <p:extLst>
      <p:ext uri="{BB962C8B-B14F-4D97-AF65-F5344CB8AC3E}">
        <p14:creationId xmlns:p14="http://schemas.microsoft.com/office/powerpoint/2010/main" val="3037155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En general, cuando un especialista, más si es un cirujano, solicita una interconsulta, quiere que se le resuelva el problema lo más precoz y fácilmente posible. Por ello, es importante saber qué cosas no esperan de nosotros, ya que les pueden molestar y </a:t>
            </a:r>
            <a:r>
              <a:rPr lang="es-ES" sz="1400">
                <a:latin typeface="+mj-lt"/>
              </a:rPr>
              <a:t>generar conflictos.</a:t>
            </a:r>
            <a:endParaRPr lang="es-ES" sz="1400" dirty="0">
              <a:latin typeface="+mj-lt"/>
            </a:endParaRPr>
          </a:p>
        </p:txBody>
      </p:sp>
      <p:sp>
        <p:nvSpPr>
          <p:cNvPr id="4" name="Marcador de número de diapositiva 3"/>
          <p:cNvSpPr>
            <a:spLocks noGrp="1"/>
          </p:cNvSpPr>
          <p:nvPr>
            <p:ph type="sldNum" sz="quarter" idx="5"/>
          </p:nvPr>
        </p:nvSpPr>
        <p:spPr/>
        <p:txBody>
          <a:bodyPr/>
          <a:lstStyle/>
          <a:p>
            <a:fld id="{749C77EE-1D74-1548-AD8B-1E746D8426A8}" type="slidenum">
              <a:rPr lang="es-ES" smtClean="0"/>
              <a:t>8</a:t>
            </a:fld>
            <a:endParaRPr lang="es-ES"/>
          </a:p>
        </p:txBody>
      </p:sp>
    </p:spTree>
    <p:extLst>
      <p:ext uri="{BB962C8B-B14F-4D97-AF65-F5344CB8AC3E}">
        <p14:creationId xmlns:p14="http://schemas.microsoft.com/office/powerpoint/2010/main" val="100865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400" dirty="0">
                <a:latin typeface="+mj-lt"/>
              </a:rPr>
              <a:t>Las interconsultas adolecen de múltiples problemas. Es conveniente conocerlos para que no nos sorprendan y generen conflictos entre médicos, poniendo en riesgo al paciente.</a:t>
            </a:r>
          </a:p>
        </p:txBody>
      </p:sp>
      <p:sp>
        <p:nvSpPr>
          <p:cNvPr id="4" name="Marcador de número de diapositiva 3"/>
          <p:cNvSpPr>
            <a:spLocks noGrp="1"/>
          </p:cNvSpPr>
          <p:nvPr>
            <p:ph type="sldNum" sz="quarter" idx="5"/>
          </p:nvPr>
        </p:nvSpPr>
        <p:spPr/>
        <p:txBody>
          <a:bodyPr/>
          <a:lstStyle/>
          <a:p>
            <a:fld id="{749C77EE-1D74-1548-AD8B-1E746D8426A8}" type="slidenum">
              <a:rPr lang="es-ES" smtClean="0"/>
              <a:t>9</a:t>
            </a:fld>
            <a:endParaRPr lang="es-ES"/>
          </a:p>
        </p:txBody>
      </p:sp>
    </p:spTree>
    <p:extLst>
      <p:ext uri="{BB962C8B-B14F-4D97-AF65-F5344CB8AC3E}">
        <p14:creationId xmlns:p14="http://schemas.microsoft.com/office/powerpoint/2010/main" val="91565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2DAD8C-3C43-73D5-0BBD-4BA3F41C7C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76C4B9A-7819-6A89-DDC4-B3A101DFD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D03E22-DB02-B656-FA64-5B19E0C930E7}"/>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ECD165C2-0DF6-94EA-EFA7-9884CF0B737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D3098B-A2CA-CD4C-E99E-AB385BDC7EC3}"/>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95899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40C84-FB68-4208-544C-3DE18C6862F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4A185-6CC6-AD90-3DB7-2F9DC434A27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5C1DF6-43A5-BC39-8831-ADE3D20CED82}"/>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5E4DC31E-D514-29AD-E039-3B5A463318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75ABD1-7130-957A-29D4-BF7C5C9AACBC}"/>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18769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3B8886E-EB85-C2B7-4517-2E7F4A487A6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341282-1A08-4B76-07D9-3291A7BC69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6018E7-0E1E-E763-E9FE-A42FA6D4D800}"/>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3AA5E84A-A02B-950E-81C6-DCA29CEB4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C06AEE-40AB-C7C7-64B1-CB3755504F4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31665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030B1-BE81-FAA0-404A-F5196EE5EC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5FA16B-B930-0204-D83E-482776C13E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65D3A9-2025-124B-8019-33E1B7DD4C5F}"/>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4C09EC44-21A6-8496-918E-8E072E8BD1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E785C-4D8F-3B3E-F353-EFAC7EB9B21B}"/>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86012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F5B08-1A73-40FC-5B17-EE386D6079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D24C22-BD10-8447-1CFB-247082D0D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9751AF-5427-D69F-70CC-685C5E097C69}"/>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B1A240E8-2A58-632F-0E1D-4177EE38B3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28CE57-C73E-B8AB-CC91-A5C6DB587081}"/>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27569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FFCCE-F80E-1EED-D4BD-3A3B5EA14B3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1C1536-4195-1214-046D-A92B8FAA86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7158CA7-BF0C-05D6-D292-78B4F96CEE4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D7CABD-72F7-CED1-CE05-437FB65CE968}"/>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74C7430E-660C-9B3E-6E6C-E0F4F3AE6B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FDCAD49-CF12-61DE-1FBE-31345F17ACD5}"/>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98771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1BC65-4F23-2C24-006D-73926E5AE15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6CF365-5D90-B4B1-E072-E6DD7641C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F070FC-AC8A-BAE5-1E5D-05536F5929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002226F-4A78-F7C2-FEEC-CE589ECE3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F34561-F213-9519-B71E-49AAF1DF59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D50A143-8B81-A35F-1E4F-D2BBA0A8C27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8" name="Marcador de pie de página 7">
            <a:extLst>
              <a:ext uri="{FF2B5EF4-FFF2-40B4-BE49-F238E27FC236}">
                <a16:creationId xmlns:a16="http://schemas.microsoft.com/office/drawing/2014/main" id="{880F326B-0ECC-8FA4-B8D2-7908FF548D9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C2030E-0F92-D14C-5B61-6F26431F198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80244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522E6-763E-6683-EC00-6CF8670772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A80739-90E6-8FF8-260D-BCE4CA66054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4" name="Marcador de pie de página 3">
            <a:extLst>
              <a:ext uri="{FF2B5EF4-FFF2-40B4-BE49-F238E27FC236}">
                <a16:creationId xmlns:a16="http://schemas.microsoft.com/office/drawing/2014/main" id="{28D0D8FF-D694-5106-0EA9-A832A80A317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619810-A18B-35AA-B0B0-715E4FABC179}"/>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41651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B58483-BD78-9A83-6918-4E0D92F5150F}"/>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3" name="Marcador de pie de página 2">
            <a:extLst>
              <a:ext uri="{FF2B5EF4-FFF2-40B4-BE49-F238E27FC236}">
                <a16:creationId xmlns:a16="http://schemas.microsoft.com/office/drawing/2014/main" id="{20470C7D-62C2-B9FA-3563-968562CA79A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D94E44-70CE-54EE-9122-B16F026AD5F4}"/>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226256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D55B8B-4439-8EF4-0D91-8776314F84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262DA-34B7-C918-5978-B7EEFCC53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51F669-96CD-6C92-4ED7-DA87F0035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1B15A2-5D53-287D-A777-55D0620A4CD3}"/>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8BD9F2F1-8729-E17B-522D-100FE167F9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410E57-4EFC-D405-11AF-16A319EF94F3}"/>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00444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569DD-FC49-A5EC-84F1-99CF3C8CB4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54C9262-0DAB-AD69-4C90-BE2CEC6BE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7AE0C8F-3B7B-5CD6-8390-F1218259B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C373AD-35A9-82DF-E036-06FEA6228C97}"/>
              </a:ext>
            </a:extLst>
          </p:cNvPr>
          <p:cNvSpPr>
            <a:spLocks noGrp="1"/>
          </p:cNvSpPr>
          <p:nvPr>
            <p:ph type="dt" sz="half" idx="10"/>
          </p:nvPr>
        </p:nvSpPr>
        <p:spPr/>
        <p:txBody>
          <a:bodyPr/>
          <a:lstStyle/>
          <a:p>
            <a:fld id="{4687DEBE-A70C-9741-A92C-74062411FFCD}" type="datetimeFigureOut">
              <a:rPr lang="es-ES" smtClean="0"/>
              <a:t>12/1/24</a:t>
            </a:fld>
            <a:endParaRPr lang="es-ES"/>
          </a:p>
        </p:txBody>
      </p:sp>
      <p:sp>
        <p:nvSpPr>
          <p:cNvPr id="6" name="Marcador de pie de página 5">
            <a:extLst>
              <a:ext uri="{FF2B5EF4-FFF2-40B4-BE49-F238E27FC236}">
                <a16:creationId xmlns:a16="http://schemas.microsoft.com/office/drawing/2014/main" id="{D6EA28C6-E5E4-57A9-697C-05EB17E739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EA5CEF-9CEC-651E-6EB6-E1DC439D0D4E}"/>
              </a:ext>
            </a:extLst>
          </p:cNvPr>
          <p:cNvSpPr>
            <a:spLocks noGrp="1"/>
          </p:cNvSpPr>
          <p:nvPr>
            <p:ph type="sldNum" sz="quarter" idx="12"/>
          </p:nvPr>
        </p:nvSpPr>
        <p:spPr/>
        <p:txBody>
          <a:bodyPr/>
          <a:lstStyle/>
          <a:p>
            <a:fld id="{C2922A3B-9237-7A4F-BEB7-5694AF61F6C8}" type="slidenum">
              <a:rPr lang="es-ES" smtClean="0"/>
              <a:t>‹Nº›</a:t>
            </a:fld>
            <a:endParaRPr lang="es-ES"/>
          </a:p>
        </p:txBody>
      </p:sp>
    </p:spTree>
    <p:extLst>
      <p:ext uri="{BB962C8B-B14F-4D97-AF65-F5344CB8AC3E}">
        <p14:creationId xmlns:p14="http://schemas.microsoft.com/office/powerpoint/2010/main" val="394386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3378DD0-626C-2966-CD09-CB256FF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6F127-1521-8DCF-AABB-D7CD6A18A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BF74E1-014F-F072-465B-7BC95232D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7DEBE-A70C-9741-A92C-74062411FFCD}" type="datetimeFigureOut">
              <a:rPr lang="es-ES" smtClean="0"/>
              <a:t>12/1/24</a:t>
            </a:fld>
            <a:endParaRPr lang="es-ES"/>
          </a:p>
        </p:txBody>
      </p:sp>
      <p:sp>
        <p:nvSpPr>
          <p:cNvPr id="5" name="Marcador de pie de página 4">
            <a:extLst>
              <a:ext uri="{FF2B5EF4-FFF2-40B4-BE49-F238E27FC236}">
                <a16:creationId xmlns:a16="http://schemas.microsoft.com/office/drawing/2014/main" id="{45822FBC-D1EE-FE1C-9748-7C52F3399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92FF2693-D5B1-6E59-263B-7EDF6C007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22A3B-9237-7A4F-BEB7-5694AF61F6C8}" type="slidenum">
              <a:rPr lang="es-ES" smtClean="0"/>
              <a:t>‹Nº›</a:t>
            </a:fld>
            <a:endParaRPr lang="es-ES"/>
          </a:p>
        </p:txBody>
      </p:sp>
    </p:spTree>
    <p:extLst>
      <p:ext uri="{BB962C8B-B14F-4D97-AF65-F5344CB8AC3E}">
        <p14:creationId xmlns:p14="http://schemas.microsoft.com/office/powerpoint/2010/main" val="205006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7" name="CuadroTexto 6">
            <a:extLst>
              <a:ext uri="{FF2B5EF4-FFF2-40B4-BE49-F238E27FC236}">
                <a16:creationId xmlns:a16="http://schemas.microsoft.com/office/drawing/2014/main" id="{0405B29C-1A4B-443A-1787-F3B3C5F669C5}"/>
              </a:ext>
            </a:extLst>
          </p:cNvPr>
          <p:cNvSpPr txBox="1"/>
          <p:nvPr/>
        </p:nvSpPr>
        <p:spPr>
          <a:xfrm>
            <a:off x="1166648" y="1603105"/>
            <a:ext cx="9858704" cy="1938992"/>
          </a:xfrm>
          <a:prstGeom prst="rect">
            <a:avLst/>
          </a:prstGeom>
          <a:noFill/>
        </p:spPr>
        <p:txBody>
          <a:bodyPr wrap="square">
            <a:spAutoFit/>
          </a:bodyPr>
          <a:lstStyle/>
          <a:p>
            <a:pPr algn="ctr"/>
            <a:r>
              <a:rPr lang="es-ES" sz="4000" b="1" dirty="0">
                <a:solidFill>
                  <a:schemeClr val="accent1">
                    <a:lumMod val="75000"/>
                  </a:schemeClr>
                </a:solidFill>
                <a:effectLst/>
                <a:latin typeface="+mj-lt"/>
                <a:ea typeface="Times New Roman" panose="02020603050405020304" pitchFamily="18" charset="0"/>
              </a:rPr>
              <a:t>PROGRAMA DOCENTE </a:t>
            </a:r>
            <a:r>
              <a:rPr lang="es-ES" sz="4000" b="1" dirty="0">
                <a:solidFill>
                  <a:schemeClr val="accent1">
                    <a:lumMod val="75000"/>
                  </a:schemeClr>
                </a:solidFill>
                <a:latin typeface="+mj-lt"/>
                <a:ea typeface="Times New Roman" panose="02020603050405020304" pitchFamily="18" charset="0"/>
              </a:rPr>
              <a:t>DE</a:t>
            </a:r>
            <a:r>
              <a:rPr lang="es-ES" sz="4000" b="1" dirty="0">
                <a:solidFill>
                  <a:schemeClr val="accent1">
                    <a:lumMod val="75000"/>
                  </a:schemeClr>
                </a:solidFill>
                <a:effectLst/>
                <a:latin typeface="+mj-lt"/>
                <a:ea typeface="Times New Roman" panose="02020603050405020304" pitchFamily="18" charset="0"/>
              </a:rPr>
              <a:t> </a:t>
            </a:r>
          </a:p>
          <a:p>
            <a:pPr algn="ctr"/>
            <a:r>
              <a:rPr lang="es-ES" sz="4000" b="1" dirty="0">
                <a:solidFill>
                  <a:schemeClr val="accent1">
                    <a:lumMod val="75000"/>
                  </a:schemeClr>
                </a:solidFill>
                <a:effectLst/>
                <a:latin typeface="+mj-lt"/>
                <a:ea typeface="Times New Roman" panose="02020603050405020304" pitchFamily="18" charset="0"/>
              </a:rPr>
              <a:t>ASISTENCIA COMPARTIDA E INTERCONSULTAS </a:t>
            </a:r>
          </a:p>
          <a:p>
            <a:pPr algn="ctr"/>
            <a:r>
              <a:rPr lang="es-ES" sz="4000" b="1" dirty="0">
                <a:solidFill>
                  <a:schemeClr val="accent1">
                    <a:lumMod val="75000"/>
                  </a:schemeClr>
                </a:solidFill>
                <a:effectLst/>
                <a:latin typeface="+mj-lt"/>
                <a:ea typeface="Times New Roman" panose="02020603050405020304" pitchFamily="18" charset="0"/>
              </a:rPr>
              <a:t>PARA RESIDENTES</a:t>
            </a:r>
            <a:endParaRPr lang="es-ES" sz="4000" dirty="0">
              <a:solidFill>
                <a:schemeClr val="accent1">
                  <a:lumMod val="75000"/>
                </a:schemeClr>
              </a:solidFill>
              <a:effectLst/>
              <a:latin typeface="+mj-lt"/>
              <a:ea typeface="Times New Roman" panose="02020603050405020304" pitchFamily="18" charset="0"/>
            </a:endParaRPr>
          </a:p>
        </p:txBody>
      </p:sp>
      <p:sp>
        <p:nvSpPr>
          <p:cNvPr id="8" name="CuadroTexto 7">
            <a:extLst>
              <a:ext uri="{FF2B5EF4-FFF2-40B4-BE49-F238E27FC236}">
                <a16:creationId xmlns:a16="http://schemas.microsoft.com/office/drawing/2014/main" id="{F53A2143-8FA1-06FB-A876-78D1497B1871}"/>
              </a:ext>
            </a:extLst>
          </p:cNvPr>
          <p:cNvSpPr txBox="1"/>
          <p:nvPr/>
        </p:nvSpPr>
        <p:spPr>
          <a:xfrm>
            <a:off x="2643351" y="4036083"/>
            <a:ext cx="6905298" cy="954107"/>
          </a:xfrm>
          <a:prstGeom prst="rect">
            <a:avLst/>
          </a:prstGeom>
          <a:noFill/>
        </p:spPr>
        <p:txBody>
          <a:bodyPr wrap="square">
            <a:spAutoFit/>
          </a:bodyPr>
          <a:lstStyle/>
          <a:p>
            <a:pPr algn="ctr"/>
            <a:r>
              <a:rPr lang="es-ES" sz="2800" b="1" dirty="0">
                <a:solidFill>
                  <a:schemeClr val="accent1">
                    <a:lumMod val="75000"/>
                  </a:schemeClr>
                </a:solidFill>
                <a:effectLst/>
                <a:latin typeface="+mj-lt"/>
                <a:ea typeface="Times New Roman" panose="02020603050405020304" pitchFamily="18" charset="0"/>
              </a:rPr>
              <a:t>Sesión teórica 3</a:t>
            </a:r>
          </a:p>
          <a:p>
            <a:pPr algn="ctr"/>
            <a:r>
              <a:rPr lang="es-ES" sz="2800" b="1" dirty="0">
                <a:solidFill>
                  <a:schemeClr val="accent1">
                    <a:lumMod val="75000"/>
                  </a:schemeClr>
                </a:solidFill>
                <a:latin typeface="+mj-lt"/>
                <a:ea typeface="Times New Roman" panose="02020603050405020304" pitchFamily="18" charset="0"/>
              </a:rPr>
              <a:t>Interconsultas</a:t>
            </a:r>
            <a:endParaRPr lang="es-ES" sz="2800" b="1" dirty="0">
              <a:solidFill>
                <a:schemeClr val="accent1">
                  <a:lumMod val="75000"/>
                </a:schemeClr>
              </a:solidFill>
              <a:effectLst/>
              <a:latin typeface="+mj-lt"/>
              <a:ea typeface="Times New Roman" panose="02020603050405020304" pitchFamily="18" charset="0"/>
            </a:endParaRPr>
          </a:p>
        </p:txBody>
      </p:sp>
      <p:pic>
        <p:nvPicPr>
          <p:cNvPr id="2" name="Imagen 1" descr="Logotipo, nombre de la empresa&#10;&#10;Descripción generada automáticamente">
            <a:extLst>
              <a:ext uri="{FF2B5EF4-FFF2-40B4-BE49-F238E27FC236}">
                <a16:creationId xmlns:a16="http://schemas.microsoft.com/office/drawing/2014/main" id="{E3E2C723-DB21-2E59-197D-2CB5A905BE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96099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4758"/>
            <a:ext cx="9800944" cy="144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Es importante identificarse, solicitar el nombre del otro, establecer contacto visual, ser honesto, empático, preguntas y respuestas claras, conocer los mecanismos de funcionamiento del otro servicio, no enfadarse</a:t>
            </a:r>
          </a:p>
          <a:p>
            <a:pPr marL="0" indent="0">
              <a:spcBef>
                <a:spcPts val="0"/>
              </a:spcBef>
              <a:buClr>
                <a:schemeClr val="tx2">
                  <a:lumMod val="75000"/>
                </a:schemeClr>
              </a:buClr>
              <a:buNone/>
            </a:pPr>
            <a:endParaRPr lang="es-ES" altLang="es-ES" sz="2400" b="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7" y="1844675"/>
            <a:ext cx="880393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PARA MEJORAR LA RELACIÓN SOLICITANTE/CONSULTOR</a:t>
            </a:r>
          </a:p>
        </p:txBody>
      </p:sp>
      <p:sp>
        <p:nvSpPr>
          <p:cNvPr id="7" name="Text Box 9">
            <a:extLst>
              <a:ext uri="{FF2B5EF4-FFF2-40B4-BE49-F238E27FC236}">
                <a16:creationId xmlns:a16="http://schemas.microsoft.com/office/drawing/2014/main" id="{B5506EDE-5E64-9F76-8865-E0FC22E4BC15}"/>
              </a:ext>
            </a:extLst>
          </p:cNvPr>
          <p:cNvSpPr txBox="1">
            <a:spLocks noChangeArrowheads="1"/>
          </p:cNvSpPr>
          <p:nvPr/>
        </p:nvSpPr>
        <p:spPr bwMode="auto">
          <a:xfrm>
            <a:off x="1403350" y="4308870"/>
            <a:ext cx="9282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just">
              <a:spcBef>
                <a:spcPct val="0"/>
              </a:spcBef>
              <a:buClrTx/>
              <a:buSzTx/>
              <a:buNone/>
            </a:pPr>
            <a:r>
              <a:rPr lang="es-ES" altLang="es-ES" sz="2400" b="0" dirty="0">
                <a:solidFill>
                  <a:schemeClr val="accent1">
                    <a:lumMod val="75000"/>
                  </a:schemeClr>
                </a:solidFill>
                <a:latin typeface="+mj-lt"/>
                <a:ea typeface="ヒラギノ角ゴ Pro W3" pitchFamily="124" charset="-128"/>
              </a:rPr>
              <a:t>Primero ver al paciente y luego reclamar o discutir</a:t>
            </a:r>
          </a:p>
        </p:txBody>
      </p:sp>
      <p:sp>
        <p:nvSpPr>
          <p:cNvPr id="8" name="Rectangle 10">
            <a:extLst>
              <a:ext uri="{FF2B5EF4-FFF2-40B4-BE49-F238E27FC236}">
                <a16:creationId xmlns:a16="http://schemas.microsoft.com/office/drawing/2014/main" id="{59F570AA-A0AA-CE7C-D00A-83B137DFB4CB}"/>
              </a:ext>
            </a:extLst>
          </p:cNvPr>
          <p:cNvSpPr>
            <a:spLocks noChangeArrowheads="1"/>
          </p:cNvSpPr>
          <p:nvPr/>
        </p:nvSpPr>
        <p:spPr bwMode="auto">
          <a:xfrm>
            <a:off x="1403350" y="3748627"/>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9" name="Imagen 8" descr="Logotipo, nombre de la empresa&#10;&#10;Descripción generada automáticamente">
            <a:extLst>
              <a:ext uri="{FF2B5EF4-FFF2-40B4-BE49-F238E27FC236}">
                <a16:creationId xmlns:a16="http://schemas.microsoft.com/office/drawing/2014/main" id="{041DF04B-4FEB-17C9-80EF-F8F5297651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178721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17864"/>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i="1" dirty="0">
                <a:solidFill>
                  <a:schemeClr val="accent1">
                    <a:lumMod val="75000"/>
                  </a:schemeClr>
                </a:solidFill>
                <a:latin typeface="+mj-lt"/>
              </a:rPr>
              <a:t>Quién</a:t>
            </a:r>
            <a:r>
              <a:rPr lang="es-ES" altLang="es-ES" sz="2400" b="0" dirty="0">
                <a:solidFill>
                  <a:schemeClr val="accent1">
                    <a:lumMod val="75000"/>
                  </a:schemeClr>
                </a:solidFill>
                <a:latin typeface="+mj-lt"/>
              </a:rPr>
              <a:t>: El médico responsable del enfermo</a:t>
            </a:r>
          </a:p>
          <a:p>
            <a:pPr>
              <a:spcBef>
                <a:spcPts val="0"/>
              </a:spcBef>
              <a:buClr>
                <a:schemeClr val="tx2">
                  <a:lumMod val="75000"/>
                </a:schemeClr>
              </a:buClr>
            </a:pPr>
            <a:r>
              <a:rPr lang="es-ES" altLang="es-ES" sz="2400" b="0" i="1" dirty="0">
                <a:solidFill>
                  <a:schemeClr val="accent1">
                    <a:lumMod val="75000"/>
                  </a:schemeClr>
                </a:solidFill>
                <a:latin typeface="+mj-lt"/>
              </a:rPr>
              <a:t>Cuándo</a:t>
            </a:r>
            <a:r>
              <a:rPr lang="es-ES" altLang="es-ES" sz="2400" b="0" dirty="0">
                <a:solidFill>
                  <a:schemeClr val="accent1">
                    <a:lumMod val="75000"/>
                  </a:schemeClr>
                </a:solidFill>
                <a:latin typeface="+mj-lt"/>
              </a:rPr>
              <a:t>: Se tienen datos suficientes (como mínimo la historia y exploraci</a:t>
            </a:r>
            <a:r>
              <a:rPr lang="es-ES" altLang="es-ES" sz="2400" dirty="0">
                <a:solidFill>
                  <a:schemeClr val="accent1">
                    <a:lumMod val="75000"/>
                  </a:schemeClr>
                </a:solidFill>
                <a:latin typeface="+mj-lt"/>
              </a:rPr>
              <a:t>ón física)</a:t>
            </a:r>
            <a:endParaRPr lang="es-ES" altLang="es-ES" sz="2400" b="0" dirty="0">
              <a:solidFill>
                <a:schemeClr val="accent1">
                  <a:lumMod val="75000"/>
                </a:schemeClr>
              </a:solidFill>
              <a:latin typeface="+mj-lt"/>
            </a:endParaRPr>
          </a:p>
          <a:p>
            <a:pPr>
              <a:spcBef>
                <a:spcPts val="0"/>
              </a:spcBef>
              <a:buClr>
                <a:schemeClr val="tx2">
                  <a:lumMod val="75000"/>
                </a:schemeClr>
              </a:buClr>
            </a:pPr>
            <a:r>
              <a:rPr lang="es-ES" altLang="es-ES" sz="2400" b="0" i="1" dirty="0">
                <a:solidFill>
                  <a:schemeClr val="accent1">
                    <a:lumMod val="75000"/>
                  </a:schemeClr>
                </a:solidFill>
                <a:latin typeface="+mj-lt"/>
              </a:rPr>
              <a:t>Cómo</a:t>
            </a:r>
            <a:r>
              <a:rPr lang="es-ES" altLang="es-ES" sz="2400" b="0" dirty="0">
                <a:solidFill>
                  <a:schemeClr val="accent1">
                    <a:lumMod val="75000"/>
                  </a:schemeClr>
                </a:solidFill>
                <a:latin typeface="+mj-lt"/>
              </a:rPr>
              <a:t>: Con información concisa pero suficiente</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SOLICITUD</a:t>
            </a:r>
          </a:p>
        </p:txBody>
      </p:sp>
      <p:pic>
        <p:nvPicPr>
          <p:cNvPr id="7" name="Imagen 6" descr="Logotipo, nombre de la empresa&#10;&#10;Descripción generada automáticamente">
            <a:extLst>
              <a:ext uri="{FF2B5EF4-FFF2-40B4-BE49-F238E27FC236}">
                <a16:creationId xmlns:a16="http://schemas.microsoft.com/office/drawing/2014/main" id="{E76B21C7-57E5-D942-E4B0-28CD8A87D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13009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17864"/>
            <a:ext cx="9682054" cy="133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i="1" dirty="0">
                <a:solidFill>
                  <a:schemeClr val="accent1">
                    <a:lumMod val="75000"/>
                  </a:schemeClr>
                </a:solidFill>
                <a:latin typeface="+mj-lt"/>
              </a:rPr>
              <a:t>Recomendaciones</a:t>
            </a:r>
            <a:r>
              <a:rPr lang="es-ES" altLang="es-ES" sz="2400" b="0" dirty="0">
                <a:solidFill>
                  <a:schemeClr val="accent1">
                    <a:lumMod val="75000"/>
                  </a:schemeClr>
                </a:solidFill>
                <a:latin typeface="+mj-lt"/>
              </a:rPr>
              <a:t>: Correcto, ético, no se interfiere</a:t>
            </a:r>
          </a:p>
          <a:p>
            <a:pPr>
              <a:spcBef>
                <a:spcPts val="0"/>
              </a:spcBef>
              <a:buClr>
                <a:schemeClr val="tx2">
                  <a:lumMod val="75000"/>
                </a:schemeClr>
              </a:buClr>
            </a:pPr>
            <a:r>
              <a:rPr lang="es-ES" altLang="es-ES" sz="2400" b="0" i="1" dirty="0">
                <a:solidFill>
                  <a:schemeClr val="accent1">
                    <a:lumMod val="75000"/>
                  </a:schemeClr>
                </a:solidFill>
                <a:latin typeface="+mj-lt"/>
              </a:rPr>
              <a:t>Ejecutiva</a:t>
            </a:r>
            <a:r>
              <a:rPr lang="es-ES" altLang="es-ES" sz="2400" b="0" dirty="0">
                <a:solidFill>
                  <a:schemeClr val="accent1">
                    <a:lumMod val="75000"/>
                  </a:schemeClr>
                </a:solidFill>
                <a:latin typeface="+mj-lt"/>
              </a:rPr>
              <a:t>: Interfiere, ético a veces, problemas de coordinación (entre otros)</a:t>
            </a:r>
          </a:p>
          <a:p>
            <a:pPr>
              <a:spcBef>
                <a:spcPts val="0"/>
              </a:spcBef>
              <a:buClr>
                <a:schemeClr val="tx2">
                  <a:lumMod val="75000"/>
                </a:schemeClr>
              </a:buClr>
            </a:pPr>
            <a:endParaRPr lang="es-ES" altLang="es-ES" sz="2400" b="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FORMAS DE CONTESTAR</a:t>
            </a:r>
          </a:p>
        </p:txBody>
      </p:sp>
      <p:sp>
        <p:nvSpPr>
          <p:cNvPr id="7" name="Text Box 9">
            <a:extLst>
              <a:ext uri="{FF2B5EF4-FFF2-40B4-BE49-F238E27FC236}">
                <a16:creationId xmlns:a16="http://schemas.microsoft.com/office/drawing/2014/main" id="{A2ECCF54-10E3-1504-8A01-03A1243D3A7D}"/>
              </a:ext>
            </a:extLst>
          </p:cNvPr>
          <p:cNvSpPr txBox="1">
            <a:spLocks noChangeArrowheads="1"/>
          </p:cNvSpPr>
          <p:nvPr/>
        </p:nvSpPr>
        <p:spPr bwMode="auto">
          <a:xfrm>
            <a:off x="1403350" y="4308871"/>
            <a:ext cx="9282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just">
              <a:spcBef>
                <a:spcPct val="0"/>
              </a:spcBef>
              <a:buClrTx/>
              <a:buSzTx/>
              <a:buNone/>
            </a:pPr>
            <a:r>
              <a:rPr lang="es-ES" altLang="es-ES" sz="2400" b="0" dirty="0">
                <a:solidFill>
                  <a:schemeClr val="accent1">
                    <a:lumMod val="75000"/>
                  </a:schemeClr>
                </a:solidFill>
                <a:latin typeface="+mj-lt"/>
                <a:ea typeface="ヒラギノ角ゴ Pro W3" pitchFamily="124" charset="-128"/>
              </a:rPr>
              <a:t>Procurar hablar siempre con el solicitante/responsable actual</a:t>
            </a:r>
          </a:p>
        </p:txBody>
      </p:sp>
      <p:sp>
        <p:nvSpPr>
          <p:cNvPr id="8" name="Rectangle 10">
            <a:extLst>
              <a:ext uri="{FF2B5EF4-FFF2-40B4-BE49-F238E27FC236}">
                <a16:creationId xmlns:a16="http://schemas.microsoft.com/office/drawing/2014/main" id="{50EF7F87-7CDA-DA57-9E67-04CDBA06A055}"/>
              </a:ext>
            </a:extLst>
          </p:cNvPr>
          <p:cNvSpPr>
            <a:spLocks noChangeArrowheads="1"/>
          </p:cNvSpPr>
          <p:nvPr/>
        </p:nvSpPr>
        <p:spPr bwMode="auto">
          <a:xfrm>
            <a:off x="1403350" y="3737052"/>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9" name="Imagen 8" descr="Logotipo, nombre de la empresa&#10;&#10;Descripción generada automáticamente">
            <a:extLst>
              <a:ext uri="{FF2B5EF4-FFF2-40B4-BE49-F238E27FC236}">
                <a16:creationId xmlns:a16="http://schemas.microsoft.com/office/drawing/2014/main" id="{302C02B3-2216-8185-D5FA-14C27AE81E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20826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17864"/>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Servicio y médico que responde</a:t>
            </a:r>
          </a:p>
          <a:p>
            <a:pPr>
              <a:spcBef>
                <a:spcPts val="0"/>
              </a:spcBef>
              <a:buClr>
                <a:schemeClr val="tx2">
                  <a:lumMod val="75000"/>
                </a:schemeClr>
              </a:buClr>
            </a:pPr>
            <a:r>
              <a:rPr lang="es-ES" altLang="es-ES" sz="2400" b="0" dirty="0">
                <a:solidFill>
                  <a:schemeClr val="accent1">
                    <a:lumMod val="75000"/>
                  </a:schemeClr>
                </a:solidFill>
                <a:latin typeface="+mj-lt"/>
              </a:rPr>
              <a:t>Diagnóstico de ingreso</a:t>
            </a:r>
          </a:p>
          <a:p>
            <a:pPr>
              <a:spcBef>
                <a:spcPts val="0"/>
              </a:spcBef>
              <a:buClr>
                <a:schemeClr val="tx2">
                  <a:lumMod val="75000"/>
                </a:schemeClr>
              </a:buClr>
            </a:pPr>
            <a:r>
              <a:rPr lang="es-ES" altLang="es-ES" sz="2400" b="0" dirty="0">
                <a:solidFill>
                  <a:schemeClr val="accent1">
                    <a:lumMod val="75000"/>
                  </a:schemeClr>
                </a:solidFill>
                <a:latin typeface="+mj-lt"/>
              </a:rPr>
              <a:t>Referencia al motivo de consulta (escueto)</a:t>
            </a:r>
          </a:p>
          <a:p>
            <a:pPr>
              <a:spcBef>
                <a:spcPts val="0"/>
              </a:spcBef>
              <a:buClr>
                <a:schemeClr val="tx2">
                  <a:lumMod val="75000"/>
                </a:schemeClr>
              </a:buClr>
            </a:pPr>
            <a:r>
              <a:rPr lang="es-ES" altLang="es-ES" sz="2400" b="0" dirty="0">
                <a:solidFill>
                  <a:schemeClr val="accent1">
                    <a:lumMod val="75000"/>
                  </a:schemeClr>
                </a:solidFill>
                <a:latin typeface="+mj-lt"/>
              </a:rPr>
              <a:t>Antecedentes personales de interés directo</a:t>
            </a:r>
          </a:p>
          <a:p>
            <a:pPr>
              <a:spcBef>
                <a:spcPts val="0"/>
              </a:spcBef>
              <a:buClr>
                <a:schemeClr val="tx2">
                  <a:lumMod val="75000"/>
                </a:schemeClr>
              </a:buClr>
            </a:pPr>
            <a:r>
              <a:rPr lang="es-ES" altLang="es-ES" sz="2400" b="0" dirty="0">
                <a:solidFill>
                  <a:schemeClr val="accent1">
                    <a:lumMod val="75000"/>
                  </a:schemeClr>
                </a:solidFill>
                <a:latin typeface="+mj-lt"/>
              </a:rPr>
              <a:t>Exploración física y pruebas complementarias de interés directo</a:t>
            </a:r>
          </a:p>
          <a:p>
            <a:pPr>
              <a:spcBef>
                <a:spcPts val="0"/>
              </a:spcBef>
              <a:buClr>
                <a:schemeClr val="tx2">
                  <a:lumMod val="75000"/>
                </a:schemeClr>
              </a:buClr>
            </a:pPr>
            <a:endParaRPr lang="es-ES" altLang="es-ES" sz="2400" b="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CONTESTACIÓN: DATOS QUE DEBEN FIGURAR</a:t>
            </a:r>
          </a:p>
        </p:txBody>
      </p:sp>
      <p:pic>
        <p:nvPicPr>
          <p:cNvPr id="7" name="Imagen 6" descr="Logotipo, nombre de la empresa&#10;&#10;Descripción generada automáticamente">
            <a:extLst>
              <a:ext uri="{FF2B5EF4-FFF2-40B4-BE49-F238E27FC236}">
                <a16:creationId xmlns:a16="http://schemas.microsoft.com/office/drawing/2014/main" id="{AD23ED07-D609-D296-A289-13AEF2868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80446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7" y="2418939"/>
            <a:ext cx="9857229"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Juicio diagnóstico referente a la interconsulta</a:t>
            </a:r>
          </a:p>
          <a:p>
            <a:pPr>
              <a:spcBef>
                <a:spcPts val="0"/>
              </a:spcBef>
              <a:buClr>
                <a:schemeClr val="tx2">
                  <a:lumMod val="75000"/>
                </a:schemeClr>
              </a:buClr>
            </a:pPr>
            <a:r>
              <a:rPr lang="es-ES" altLang="es-ES" sz="2400" b="0" dirty="0">
                <a:solidFill>
                  <a:schemeClr val="accent1">
                    <a:lumMod val="75000"/>
                  </a:schemeClr>
                </a:solidFill>
                <a:latin typeface="+mj-lt"/>
              </a:rPr>
              <a:t>Pruebas complementarias recomendadas/solicitadas por el consultor</a:t>
            </a:r>
          </a:p>
          <a:p>
            <a:pPr>
              <a:spcBef>
                <a:spcPts val="0"/>
              </a:spcBef>
              <a:buClr>
                <a:schemeClr val="tx2">
                  <a:lumMod val="75000"/>
                </a:schemeClr>
              </a:buClr>
            </a:pPr>
            <a:r>
              <a:rPr lang="es-ES" altLang="es-ES" sz="2400" b="0" dirty="0">
                <a:solidFill>
                  <a:schemeClr val="accent1">
                    <a:lumMod val="75000"/>
                  </a:schemeClr>
                </a:solidFill>
                <a:latin typeface="+mj-lt"/>
              </a:rPr>
              <a:t>Tratamiento indicado/recomendado</a:t>
            </a:r>
          </a:p>
          <a:p>
            <a:pPr>
              <a:spcBef>
                <a:spcPts val="0"/>
              </a:spcBef>
              <a:buClr>
                <a:schemeClr val="tx2">
                  <a:lumMod val="75000"/>
                </a:schemeClr>
              </a:buClr>
            </a:pPr>
            <a:r>
              <a:rPr lang="es-ES" altLang="es-ES" sz="2400" b="0" dirty="0">
                <a:solidFill>
                  <a:schemeClr val="accent1">
                    <a:lumMod val="75000"/>
                  </a:schemeClr>
                </a:solidFill>
                <a:latin typeface="+mj-lt"/>
              </a:rPr>
              <a:t>Respuesta siempre por escrito, y muy recomendable además, verbalmente</a:t>
            </a:r>
          </a:p>
          <a:p>
            <a:pPr>
              <a:spcBef>
                <a:spcPts val="0"/>
              </a:spcBef>
              <a:buClr>
                <a:schemeClr val="tx2">
                  <a:lumMod val="75000"/>
                </a:schemeClr>
              </a:buClr>
            </a:pPr>
            <a:r>
              <a:rPr lang="es-ES" altLang="es-ES" sz="2400" b="0" dirty="0">
                <a:solidFill>
                  <a:schemeClr val="accent1">
                    <a:lumMod val="75000"/>
                  </a:schemeClr>
                </a:solidFill>
                <a:latin typeface="+mj-lt"/>
              </a:rPr>
              <a:t>Indicar claramente si se cierra la interconsulta o si haremos seguimiento y de qué forma y frecuencia</a:t>
            </a:r>
          </a:p>
          <a:p>
            <a:pPr>
              <a:spcBef>
                <a:spcPts val="0"/>
              </a:spcBef>
              <a:buClr>
                <a:schemeClr val="tx2">
                  <a:lumMod val="75000"/>
                </a:schemeClr>
              </a:buClr>
            </a:pPr>
            <a:r>
              <a:rPr lang="es-ES" altLang="es-ES" sz="2400" dirty="0">
                <a:solidFill>
                  <a:schemeClr val="accent1">
                    <a:lumMod val="75000"/>
                  </a:schemeClr>
                </a:solidFill>
                <a:latin typeface="+mj-lt"/>
              </a:rPr>
              <a:t>Y todo lo que se considere oportuno</a:t>
            </a:r>
            <a:endParaRPr lang="es-ES" altLang="es-ES" sz="2400" b="0" dirty="0">
              <a:solidFill>
                <a:schemeClr val="accent1">
                  <a:lumMod val="75000"/>
                </a:schemeClr>
              </a:solidFill>
              <a:latin typeface="+mj-lt"/>
            </a:endParaRPr>
          </a:p>
          <a:p>
            <a:pPr marL="0" indent="0">
              <a:spcBef>
                <a:spcPts val="0"/>
              </a:spcBef>
              <a:buClr>
                <a:schemeClr val="tx2">
                  <a:lumMod val="75000"/>
                </a:schemeClr>
              </a:buClr>
              <a:buNone/>
            </a:pPr>
            <a:endParaRPr lang="es-ES" altLang="es-ES" sz="2400" b="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CONTESTACIÓN: DATOS QUE DEBEN FIGURAR</a:t>
            </a:r>
          </a:p>
        </p:txBody>
      </p:sp>
      <p:pic>
        <p:nvPicPr>
          <p:cNvPr id="7" name="Imagen 6" descr="Logotipo, nombre de la empresa&#10;&#10;Descripción generada automáticamente">
            <a:extLst>
              <a:ext uri="{FF2B5EF4-FFF2-40B4-BE49-F238E27FC236}">
                <a16:creationId xmlns:a16="http://schemas.microsoft.com/office/drawing/2014/main" id="{BADA7C72-8255-86CF-B6A3-20040A2C04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2404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23091"/>
            <a:ext cx="9682054" cy="180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La interconsulta sólo se debe cerrar cuando se emite una opinión una vez recibidos los estudios solicitados, si existen, y no precisa seguimiento por parte del consultor, o dicho seguimiento es capaz de asumirlo el especialista solicitante</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CUÁNDO SE DEBEN CERRAR</a:t>
            </a:r>
          </a:p>
        </p:txBody>
      </p:sp>
      <p:sp>
        <p:nvSpPr>
          <p:cNvPr id="7" name="Text Box 9">
            <a:extLst>
              <a:ext uri="{FF2B5EF4-FFF2-40B4-BE49-F238E27FC236}">
                <a16:creationId xmlns:a16="http://schemas.microsoft.com/office/drawing/2014/main" id="{E95354AE-16EA-73EA-30A3-7658D0672DEF}"/>
              </a:ext>
            </a:extLst>
          </p:cNvPr>
          <p:cNvSpPr txBox="1">
            <a:spLocks noChangeArrowheads="1"/>
          </p:cNvSpPr>
          <p:nvPr/>
        </p:nvSpPr>
        <p:spPr bwMode="auto">
          <a:xfrm>
            <a:off x="1403350" y="4737134"/>
            <a:ext cx="95331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None/>
            </a:pPr>
            <a:r>
              <a:rPr lang="es-ES" altLang="es-ES" sz="2400" dirty="0">
                <a:solidFill>
                  <a:schemeClr val="accent1">
                    <a:lumMod val="75000"/>
                  </a:schemeClr>
                </a:solidFill>
                <a:latin typeface="+mj-lt"/>
                <a:ea typeface="ヒラギノ角ゴ Pro W3" pitchFamily="124" charset="-128"/>
              </a:rPr>
              <a:t>Es un error mantenerla abierta si no es estrictamente necesario, se favorece la inhibición del responsable</a:t>
            </a:r>
          </a:p>
        </p:txBody>
      </p:sp>
      <p:sp>
        <p:nvSpPr>
          <p:cNvPr id="8" name="Rectangle 10">
            <a:extLst>
              <a:ext uri="{FF2B5EF4-FFF2-40B4-BE49-F238E27FC236}">
                <a16:creationId xmlns:a16="http://schemas.microsoft.com/office/drawing/2014/main" id="{559AB195-1A47-4828-F990-1B549BCADC49}"/>
              </a:ext>
            </a:extLst>
          </p:cNvPr>
          <p:cNvSpPr>
            <a:spLocks noChangeArrowheads="1"/>
          </p:cNvSpPr>
          <p:nvPr/>
        </p:nvSpPr>
        <p:spPr bwMode="auto">
          <a:xfrm>
            <a:off x="1403350" y="4153737"/>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9" name="Imagen 8" descr="Logotipo, nombre de la empresa&#10;&#10;Descripción generada automáticamente">
            <a:extLst>
              <a:ext uri="{FF2B5EF4-FFF2-40B4-BE49-F238E27FC236}">
                <a16:creationId xmlns:a16="http://schemas.microsoft.com/office/drawing/2014/main" id="{49CD37C5-3307-841F-71F7-20A9F84184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84262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PROCESO DE LA INTERCONSULTA</a:t>
            </a:r>
          </a:p>
        </p:txBody>
      </p:sp>
      <p:grpSp>
        <p:nvGrpSpPr>
          <p:cNvPr id="14" name="Diagram 12">
            <a:extLst>
              <a:ext uri="{FF2B5EF4-FFF2-40B4-BE49-F238E27FC236}">
                <a16:creationId xmlns:a16="http://schemas.microsoft.com/office/drawing/2014/main" id="{679D795E-AF91-C196-2275-48F4B0E0DC89}"/>
              </a:ext>
            </a:extLst>
          </p:cNvPr>
          <p:cNvGrpSpPr>
            <a:grpSpLocks noChangeAspect="1"/>
          </p:cNvGrpSpPr>
          <p:nvPr/>
        </p:nvGrpSpPr>
        <p:grpSpPr bwMode="auto">
          <a:xfrm>
            <a:off x="1850963" y="2519342"/>
            <a:ext cx="3986212" cy="3987800"/>
            <a:chOff x="1462" y="734"/>
            <a:chExt cx="2793" cy="2795"/>
          </a:xfrm>
        </p:grpSpPr>
        <p:sp>
          <p:nvSpPr>
            <p:cNvPr id="15" name="_s1027">
              <a:extLst>
                <a:ext uri="{FF2B5EF4-FFF2-40B4-BE49-F238E27FC236}">
                  <a16:creationId xmlns:a16="http://schemas.microsoft.com/office/drawing/2014/main" id="{6C08F645-E614-AA99-03E3-A52F9D184406}"/>
                </a:ext>
              </a:extLst>
            </p:cNvPr>
            <p:cNvSpPr>
              <a:spLocks noChangeShapeType="1"/>
            </p:cNvSpPr>
            <p:nvPr/>
          </p:nvSpPr>
          <p:spPr bwMode="auto">
            <a:xfrm flipH="1" flipV="1">
              <a:off x="2379" y="1651"/>
              <a:ext cx="241" cy="2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6" name="_s1028">
              <a:extLst>
                <a:ext uri="{FF2B5EF4-FFF2-40B4-BE49-F238E27FC236}">
                  <a16:creationId xmlns:a16="http://schemas.microsoft.com/office/drawing/2014/main" id="{99CAC1B1-3E4A-1892-91DC-262EE2E82F16}"/>
                </a:ext>
              </a:extLst>
            </p:cNvPr>
            <p:cNvSpPr>
              <a:spLocks noChangeArrowheads="1"/>
            </p:cNvSpPr>
            <p:nvPr/>
          </p:nvSpPr>
          <p:spPr bwMode="auto">
            <a:xfrm>
              <a:off x="1800" y="1072"/>
              <a:ext cx="679" cy="679"/>
            </a:xfrm>
            <a:prstGeom prst="ellipse">
              <a:avLst/>
            </a:prstGeom>
            <a:solidFill>
              <a:srgbClr val="FF99CC"/>
            </a:solidFill>
            <a:ln w="9525">
              <a:solidFill>
                <a:srgbClr val="FF99CC"/>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Solicitante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700" b="0" i="0" u="none" strike="noStrike" cap="none" normalizeH="0" baseline="0">
                  <a:ln>
                    <a:noFill/>
                  </a:ln>
                  <a:solidFill>
                    <a:schemeClr val="tx1"/>
                  </a:solidFill>
                  <a:effectLst/>
                  <a:latin typeface="Verdana" panose="020B0604030504040204" pitchFamily="34" charset="0"/>
                  <a:ea typeface="ヒラギノ角ゴ Pro W3" pitchFamily="124" charset="-128"/>
                </a:rPr>
                <a:t>Formación Experiencia Carga trabajo</a:t>
              </a:r>
            </a:p>
          </p:txBody>
        </p:sp>
        <p:sp>
          <p:nvSpPr>
            <p:cNvPr id="17" name="_s1029">
              <a:extLst>
                <a:ext uri="{FF2B5EF4-FFF2-40B4-BE49-F238E27FC236}">
                  <a16:creationId xmlns:a16="http://schemas.microsoft.com/office/drawing/2014/main" id="{57254775-C106-CDC4-5BC2-C168A3F2F843}"/>
                </a:ext>
              </a:extLst>
            </p:cNvPr>
            <p:cNvSpPr>
              <a:spLocks noChangeShapeType="1"/>
            </p:cNvSpPr>
            <p:nvPr/>
          </p:nvSpPr>
          <p:spPr bwMode="auto">
            <a:xfrm flipH="1">
              <a:off x="2180" y="2131"/>
              <a:ext cx="341" cy="0"/>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18" name="_s1030">
              <a:extLst>
                <a:ext uri="{FF2B5EF4-FFF2-40B4-BE49-F238E27FC236}">
                  <a16:creationId xmlns:a16="http://schemas.microsoft.com/office/drawing/2014/main" id="{AF40C17D-3208-8FD1-E373-1A4FFC521C09}"/>
                </a:ext>
              </a:extLst>
            </p:cNvPr>
            <p:cNvSpPr>
              <a:spLocks noChangeArrowheads="1"/>
            </p:cNvSpPr>
            <p:nvPr/>
          </p:nvSpPr>
          <p:spPr bwMode="auto">
            <a:xfrm>
              <a:off x="1502" y="1792"/>
              <a:ext cx="679" cy="679"/>
            </a:xfrm>
            <a:prstGeom prst="ellipse">
              <a:avLst/>
            </a:prstGeom>
            <a:solidFill>
              <a:srgbClr val="FF99CC"/>
            </a:solidFill>
            <a:ln w="9525">
              <a:solidFill>
                <a:srgbClr val="FF99CC"/>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Consultor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700" b="0" i="0" u="none" strike="noStrike" cap="none" normalizeH="0" baseline="0">
                  <a:ln>
                    <a:noFill/>
                  </a:ln>
                  <a:solidFill>
                    <a:schemeClr val="tx1"/>
                  </a:solidFill>
                  <a:effectLst/>
                  <a:latin typeface="Verdana" panose="020B0604030504040204" pitchFamily="34" charset="0"/>
                  <a:ea typeface="ヒラギノ角ゴ Pro W3" pitchFamily="124" charset="-128"/>
                </a:rPr>
                <a:t>Prestigo Accesibilidad Experiencias previas</a:t>
              </a:r>
            </a:p>
          </p:txBody>
        </p:sp>
        <p:sp>
          <p:nvSpPr>
            <p:cNvPr id="19" name="_s1031">
              <a:extLst>
                <a:ext uri="{FF2B5EF4-FFF2-40B4-BE49-F238E27FC236}">
                  <a16:creationId xmlns:a16="http://schemas.microsoft.com/office/drawing/2014/main" id="{B68D825A-D362-8E0B-E7BC-A21ADD6CB13E}"/>
                </a:ext>
              </a:extLst>
            </p:cNvPr>
            <p:cNvSpPr>
              <a:spLocks noChangeShapeType="1"/>
            </p:cNvSpPr>
            <p:nvPr/>
          </p:nvSpPr>
          <p:spPr bwMode="auto">
            <a:xfrm flipH="1">
              <a:off x="2379" y="2370"/>
              <a:ext cx="241" cy="2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0" name="_s1032">
              <a:extLst>
                <a:ext uri="{FF2B5EF4-FFF2-40B4-BE49-F238E27FC236}">
                  <a16:creationId xmlns:a16="http://schemas.microsoft.com/office/drawing/2014/main" id="{7C919B05-A8DD-E9FE-9196-9FAE5BB6BB23}"/>
                </a:ext>
              </a:extLst>
            </p:cNvPr>
            <p:cNvSpPr>
              <a:spLocks noChangeArrowheads="1"/>
            </p:cNvSpPr>
            <p:nvPr/>
          </p:nvSpPr>
          <p:spPr bwMode="auto">
            <a:xfrm>
              <a:off x="1800" y="2512"/>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Información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suministrada</a:t>
              </a:r>
            </a:p>
          </p:txBody>
        </p:sp>
        <p:sp>
          <p:nvSpPr>
            <p:cNvPr id="21" name="_s1033">
              <a:extLst>
                <a:ext uri="{FF2B5EF4-FFF2-40B4-BE49-F238E27FC236}">
                  <a16:creationId xmlns:a16="http://schemas.microsoft.com/office/drawing/2014/main" id="{919AB2DD-2BE8-B977-F7BA-59D1339D1489}"/>
                </a:ext>
              </a:extLst>
            </p:cNvPr>
            <p:cNvSpPr>
              <a:spLocks noChangeShapeType="1"/>
            </p:cNvSpPr>
            <p:nvPr/>
          </p:nvSpPr>
          <p:spPr bwMode="auto">
            <a:xfrm>
              <a:off x="2859" y="2469"/>
              <a:ext cx="0" cy="3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2" name="_s1034">
              <a:extLst>
                <a:ext uri="{FF2B5EF4-FFF2-40B4-BE49-F238E27FC236}">
                  <a16:creationId xmlns:a16="http://schemas.microsoft.com/office/drawing/2014/main" id="{3409BE43-E85A-D343-DFBA-56DC0AA0A150}"/>
                </a:ext>
              </a:extLst>
            </p:cNvPr>
            <p:cNvSpPr>
              <a:spLocks noChangeArrowheads="1"/>
            </p:cNvSpPr>
            <p:nvPr/>
          </p:nvSpPr>
          <p:spPr bwMode="auto">
            <a:xfrm>
              <a:off x="2520" y="2810"/>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Contacto directo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sol/cons</a:t>
              </a:r>
            </a:p>
          </p:txBody>
        </p:sp>
        <p:sp>
          <p:nvSpPr>
            <p:cNvPr id="23" name="_s1035">
              <a:extLst>
                <a:ext uri="{FF2B5EF4-FFF2-40B4-BE49-F238E27FC236}">
                  <a16:creationId xmlns:a16="http://schemas.microsoft.com/office/drawing/2014/main" id="{499C0425-056F-5F81-DA21-1D12D8C46081}"/>
                </a:ext>
              </a:extLst>
            </p:cNvPr>
            <p:cNvSpPr>
              <a:spLocks noChangeShapeType="1"/>
            </p:cNvSpPr>
            <p:nvPr/>
          </p:nvSpPr>
          <p:spPr bwMode="auto">
            <a:xfrm>
              <a:off x="3098" y="2370"/>
              <a:ext cx="241" cy="2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4" name="_s1036">
              <a:extLst>
                <a:ext uri="{FF2B5EF4-FFF2-40B4-BE49-F238E27FC236}">
                  <a16:creationId xmlns:a16="http://schemas.microsoft.com/office/drawing/2014/main" id="{3C1E7553-CCF1-71E8-EA5F-96AD55FF53C3}"/>
                </a:ext>
              </a:extLst>
            </p:cNvPr>
            <p:cNvSpPr>
              <a:spLocks noChangeArrowheads="1"/>
            </p:cNvSpPr>
            <p:nvPr/>
          </p:nvSpPr>
          <p:spPr bwMode="auto">
            <a:xfrm>
              <a:off x="3240" y="2512"/>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Momento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temporal</a:t>
              </a:r>
            </a:p>
          </p:txBody>
        </p:sp>
        <p:sp>
          <p:nvSpPr>
            <p:cNvPr id="25" name="_s1037">
              <a:extLst>
                <a:ext uri="{FF2B5EF4-FFF2-40B4-BE49-F238E27FC236}">
                  <a16:creationId xmlns:a16="http://schemas.microsoft.com/office/drawing/2014/main" id="{D780F382-70D8-01F2-73AF-70CD6779D713}"/>
                </a:ext>
              </a:extLst>
            </p:cNvPr>
            <p:cNvSpPr>
              <a:spLocks noChangeShapeType="1"/>
            </p:cNvSpPr>
            <p:nvPr/>
          </p:nvSpPr>
          <p:spPr bwMode="auto">
            <a:xfrm>
              <a:off x="3197" y="2131"/>
              <a:ext cx="341" cy="0"/>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6" name="_s1038">
              <a:extLst>
                <a:ext uri="{FF2B5EF4-FFF2-40B4-BE49-F238E27FC236}">
                  <a16:creationId xmlns:a16="http://schemas.microsoft.com/office/drawing/2014/main" id="{0E2A7B29-0A7E-48D5-A24A-E1E23EF45576}"/>
                </a:ext>
              </a:extLst>
            </p:cNvPr>
            <p:cNvSpPr>
              <a:spLocks noChangeArrowheads="1"/>
            </p:cNvSpPr>
            <p:nvPr/>
          </p:nvSpPr>
          <p:spPr bwMode="auto">
            <a:xfrm>
              <a:off x="3538" y="1792"/>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Tipo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700" b="0" i="0" u="none" strike="noStrike" cap="none" normalizeH="0" baseline="0">
                  <a:ln>
                    <a:noFill/>
                  </a:ln>
                  <a:solidFill>
                    <a:schemeClr val="tx1"/>
                  </a:solidFill>
                  <a:effectLst/>
                  <a:latin typeface="Verdana" panose="020B0604030504040204" pitchFamily="34" charset="0"/>
                  <a:ea typeface="ヒラギノ角ゴ Pro W3" pitchFamily="124" charset="-128"/>
                </a:rPr>
                <a:t>Urgente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700" b="0" i="0" u="none" strike="noStrike" cap="none" normalizeH="0" baseline="0">
                  <a:ln>
                    <a:noFill/>
                  </a:ln>
                  <a:solidFill>
                    <a:schemeClr val="tx1"/>
                  </a:solidFill>
                  <a:effectLst/>
                  <a:latin typeface="Verdana" panose="020B0604030504040204" pitchFamily="34" charset="0"/>
                  <a:ea typeface="ヒラギノ角ゴ Pro W3" pitchFamily="124" charset="-128"/>
                </a:rPr>
                <a:t>Formal…</a:t>
              </a:r>
            </a:p>
          </p:txBody>
        </p:sp>
        <p:sp>
          <p:nvSpPr>
            <p:cNvPr id="27" name="_s1039">
              <a:extLst>
                <a:ext uri="{FF2B5EF4-FFF2-40B4-BE49-F238E27FC236}">
                  <a16:creationId xmlns:a16="http://schemas.microsoft.com/office/drawing/2014/main" id="{7A9910BB-F958-5432-6C8A-10CBD955F038}"/>
                </a:ext>
              </a:extLst>
            </p:cNvPr>
            <p:cNvSpPr>
              <a:spLocks noChangeShapeType="1"/>
            </p:cNvSpPr>
            <p:nvPr/>
          </p:nvSpPr>
          <p:spPr bwMode="auto">
            <a:xfrm flipV="1">
              <a:off x="3098" y="1651"/>
              <a:ext cx="241" cy="2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28" name="_s1040">
              <a:extLst>
                <a:ext uri="{FF2B5EF4-FFF2-40B4-BE49-F238E27FC236}">
                  <a16:creationId xmlns:a16="http://schemas.microsoft.com/office/drawing/2014/main" id="{4D2F2FD0-6C6D-D3C2-3987-B9D1BF327020}"/>
                </a:ext>
              </a:extLst>
            </p:cNvPr>
            <p:cNvSpPr>
              <a:spLocks noChangeArrowheads="1"/>
            </p:cNvSpPr>
            <p:nvPr/>
          </p:nvSpPr>
          <p:spPr bwMode="auto">
            <a:xfrm>
              <a:off x="3240" y="1072"/>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Guías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Procedimientos</a:t>
              </a:r>
            </a:p>
          </p:txBody>
        </p:sp>
        <p:sp>
          <p:nvSpPr>
            <p:cNvPr id="29" name="_s1041">
              <a:extLst>
                <a:ext uri="{FF2B5EF4-FFF2-40B4-BE49-F238E27FC236}">
                  <a16:creationId xmlns:a16="http://schemas.microsoft.com/office/drawing/2014/main" id="{3A1F3086-2D43-0381-A279-27EFD3CA9DB8}"/>
                </a:ext>
              </a:extLst>
            </p:cNvPr>
            <p:cNvSpPr>
              <a:spLocks noChangeShapeType="1"/>
            </p:cNvSpPr>
            <p:nvPr/>
          </p:nvSpPr>
          <p:spPr bwMode="auto">
            <a:xfrm flipV="1">
              <a:off x="2859" y="1452"/>
              <a:ext cx="0" cy="341"/>
            </a:xfrm>
            <a:prstGeom prst="line">
              <a:avLst/>
            </a:prstGeom>
            <a:noFill/>
            <a:ln w="28575">
              <a:solidFill>
                <a:srgbClr val="FF99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30" name="_s1042">
              <a:extLst>
                <a:ext uri="{FF2B5EF4-FFF2-40B4-BE49-F238E27FC236}">
                  <a16:creationId xmlns:a16="http://schemas.microsoft.com/office/drawing/2014/main" id="{153BE227-3954-00E5-CD88-BA321231A9E3}"/>
                </a:ext>
              </a:extLst>
            </p:cNvPr>
            <p:cNvSpPr>
              <a:spLocks noChangeArrowheads="1"/>
            </p:cNvSpPr>
            <p:nvPr/>
          </p:nvSpPr>
          <p:spPr bwMode="auto">
            <a:xfrm>
              <a:off x="2520" y="774"/>
              <a:ext cx="679" cy="679"/>
            </a:xfrm>
            <a:prstGeom prst="ellipse">
              <a:avLst/>
            </a:prstGeom>
            <a:solidFill>
              <a:srgbClr val="FF99CC"/>
            </a:solidFill>
            <a:ln w="9525">
              <a:solidFill>
                <a:srgbClr val="FF99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Motivo</a:t>
              </a:r>
            </a:p>
          </p:txBody>
        </p:sp>
        <p:sp>
          <p:nvSpPr>
            <p:cNvPr id="31" name="_s1043">
              <a:extLst>
                <a:ext uri="{FF2B5EF4-FFF2-40B4-BE49-F238E27FC236}">
                  <a16:creationId xmlns:a16="http://schemas.microsoft.com/office/drawing/2014/main" id="{05EC6086-06F5-76D2-BB17-06DB6CB481DA}"/>
                </a:ext>
              </a:extLst>
            </p:cNvPr>
            <p:cNvSpPr>
              <a:spLocks noChangeArrowheads="1"/>
            </p:cNvSpPr>
            <p:nvPr/>
          </p:nvSpPr>
          <p:spPr bwMode="auto">
            <a:xfrm>
              <a:off x="2520" y="1793"/>
              <a:ext cx="679" cy="679"/>
            </a:xfrm>
            <a:prstGeom prst="ellipse">
              <a:avLst/>
            </a:prstGeom>
            <a:solidFill>
              <a:srgbClr val="FF0000"/>
            </a:solidFill>
            <a:ln w="952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bg1"/>
                  </a:solidFill>
                  <a:effectLst/>
                  <a:latin typeface="Verdana" panose="020B0604030504040204" pitchFamily="34" charset="0"/>
                  <a:ea typeface="ヒラギノ角ゴ Pro W3" pitchFamily="124" charset="-128"/>
                </a:rPr>
                <a:t>SOLICITUD</a:t>
              </a:r>
            </a:p>
          </p:txBody>
        </p:sp>
      </p:grpSp>
      <p:grpSp>
        <p:nvGrpSpPr>
          <p:cNvPr id="32" name="Diagram 32">
            <a:extLst>
              <a:ext uri="{FF2B5EF4-FFF2-40B4-BE49-F238E27FC236}">
                <a16:creationId xmlns:a16="http://schemas.microsoft.com/office/drawing/2014/main" id="{DA15CA67-4D96-C024-A5E0-64619B08CA18}"/>
              </a:ext>
            </a:extLst>
          </p:cNvPr>
          <p:cNvGrpSpPr>
            <a:grpSpLocks noChangeAspect="1"/>
          </p:cNvGrpSpPr>
          <p:nvPr/>
        </p:nvGrpSpPr>
        <p:grpSpPr bwMode="auto">
          <a:xfrm>
            <a:off x="6386450" y="2519342"/>
            <a:ext cx="3984625" cy="3986213"/>
            <a:chOff x="1462" y="734"/>
            <a:chExt cx="2793" cy="2795"/>
          </a:xfrm>
        </p:grpSpPr>
        <p:sp>
          <p:nvSpPr>
            <p:cNvPr id="33" name="_s1046">
              <a:extLst>
                <a:ext uri="{FF2B5EF4-FFF2-40B4-BE49-F238E27FC236}">
                  <a16:creationId xmlns:a16="http://schemas.microsoft.com/office/drawing/2014/main" id="{38B490B5-A7E9-B10D-DF8B-FEBBD7F19E7D}"/>
                </a:ext>
              </a:extLst>
            </p:cNvPr>
            <p:cNvSpPr>
              <a:spLocks noChangeShapeType="1"/>
            </p:cNvSpPr>
            <p:nvPr/>
          </p:nvSpPr>
          <p:spPr bwMode="auto">
            <a:xfrm flipH="1" flipV="1">
              <a:off x="2379" y="1651"/>
              <a:ext cx="241" cy="2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34" name="_s1047">
              <a:extLst>
                <a:ext uri="{FF2B5EF4-FFF2-40B4-BE49-F238E27FC236}">
                  <a16:creationId xmlns:a16="http://schemas.microsoft.com/office/drawing/2014/main" id="{9D9F7039-B998-664A-B206-47DB7EE68D37}"/>
                </a:ext>
              </a:extLst>
            </p:cNvPr>
            <p:cNvSpPr>
              <a:spLocks noChangeArrowheads="1"/>
            </p:cNvSpPr>
            <p:nvPr/>
          </p:nvSpPr>
          <p:spPr bwMode="auto">
            <a:xfrm>
              <a:off x="1800" y="1072"/>
              <a:ext cx="679" cy="679"/>
            </a:xfrm>
            <a:prstGeom prst="ellipse">
              <a:avLst/>
            </a:prstGeom>
            <a:solidFill>
              <a:srgbClr val="CCFFCC"/>
            </a:solidFill>
            <a:ln w="9525">
              <a:solidFill>
                <a:srgbClr val="CCFFCC"/>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Solicitante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Prestigio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Accesibilidad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Experiencias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previas</a:t>
              </a:r>
            </a:p>
          </p:txBody>
        </p:sp>
        <p:sp>
          <p:nvSpPr>
            <p:cNvPr id="35" name="_s1048">
              <a:extLst>
                <a:ext uri="{FF2B5EF4-FFF2-40B4-BE49-F238E27FC236}">
                  <a16:creationId xmlns:a16="http://schemas.microsoft.com/office/drawing/2014/main" id="{5933B3E2-A7E6-CB29-332E-AE2A15D2223D}"/>
                </a:ext>
              </a:extLst>
            </p:cNvPr>
            <p:cNvSpPr>
              <a:spLocks noChangeShapeType="1"/>
            </p:cNvSpPr>
            <p:nvPr/>
          </p:nvSpPr>
          <p:spPr bwMode="auto">
            <a:xfrm flipH="1">
              <a:off x="2180" y="2131"/>
              <a:ext cx="341" cy="0"/>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36" name="_s1049">
              <a:extLst>
                <a:ext uri="{FF2B5EF4-FFF2-40B4-BE49-F238E27FC236}">
                  <a16:creationId xmlns:a16="http://schemas.microsoft.com/office/drawing/2014/main" id="{10F791C1-C0EF-913E-D333-B7C63636025E}"/>
                </a:ext>
              </a:extLst>
            </p:cNvPr>
            <p:cNvSpPr>
              <a:spLocks noChangeArrowheads="1"/>
            </p:cNvSpPr>
            <p:nvPr/>
          </p:nvSpPr>
          <p:spPr bwMode="auto">
            <a:xfrm>
              <a:off x="1502" y="1792"/>
              <a:ext cx="679" cy="679"/>
            </a:xfrm>
            <a:prstGeom prst="ellipse">
              <a:avLst/>
            </a:prstGeom>
            <a:solidFill>
              <a:srgbClr val="CCFFCC"/>
            </a:solidFill>
            <a:ln w="9525">
              <a:solidFill>
                <a:srgbClr val="CCFFCC"/>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Consultor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Formación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Experiencia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Carga trabajo</a:t>
              </a:r>
            </a:p>
          </p:txBody>
        </p:sp>
        <p:sp>
          <p:nvSpPr>
            <p:cNvPr id="37" name="_s1050">
              <a:extLst>
                <a:ext uri="{FF2B5EF4-FFF2-40B4-BE49-F238E27FC236}">
                  <a16:creationId xmlns:a16="http://schemas.microsoft.com/office/drawing/2014/main" id="{2E9D718B-7147-B5E6-DF35-7E616958DB27}"/>
                </a:ext>
              </a:extLst>
            </p:cNvPr>
            <p:cNvSpPr>
              <a:spLocks noChangeShapeType="1"/>
            </p:cNvSpPr>
            <p:nvPr/>
          </p:nvSpPr>
          <p:spPr bwMode="auto">
            <a:xfrm flipH="1">
              <a:off x="2379" y="2370"/>
              <a:ext cx="241" cy="2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38" name="_s1051">
              <a:extLst>
                <a:ext uri="{FF2B5EF4-FFF2-40B4-BE49-F238E27FC236}">
                  <a16:creationId xmlns:a16="http://schemas.microsoft.com/office/drawing/2014/main" id="{2A859DB3-A2DA-3393-2F63-7E5539365B58}"/>
                </a:ext>
              </a:extLst>
            </p:cNvPr>
            <p:cNvSpPr>
              <a:spLocks noChangeArrowheads="1"/>
            </p:cNvSpPr>
            <p:nvPr/>
          </p:nvSpPr>
          <p:spPr bwMode="auto">
            <a:xfrm>
              <a:off x="1800" y="2512"/>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Información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suministrada</a:t>
              </a:r>
            </a:p>
          </p:txBody>
        </p:sp>
        <p:sp>
          <p:nvSpPr>
            <p:cNvPr id="39" name="_s1052">
              <a:extLst>
                <a:ext uri="{FF2B5EF4-FFF2-40B4-BE49-F238E27FC236}">
                  <a16:creationId xmlns:a16="http://schemas.microsoft.com/office/drawing/2014/main" id="{4577553F-2114-7E18-3BB4-C2D5556A6552}"/>
                </a:ext>
              </a:extLst>
            </p:cNvPr>
            <p:cNvSpPr>
              <a:spLocks noChangeShapeType="1"/>
            </p:cNvSpPr>
            <p:nvPr/>
          </p:nvSpPr>
          <p:spPr bwMode="auto">
            <a:xfrm>
              <a:off x="2859" y="2469"/>
              <a:ext cx="0" cy="3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0" name="_s1053">
              <a:extLst>
                <a:ext uri="{FF2B5EF4-FFF2-40B4-BE49-F238E27FC236}">
                  <a16:creationId xmlns:a16="http://schemas.microsoft.com/office/drawing/2014/main" id="{FA970ACC-509D-4C67-9F3C-286525A6CE88}"/>
                </a:ext>
              </a:extLst>
            </p:cNvPr>
            <p:cNvSpPr>
              <a:spLocks noChangeArrowheads="1"/>
            </p:cNvSpPr>
            <p:nvPr/>
          </p:nvSpPr>
          <p:spPr bwMode="auto">
            <a:xfrm>
              <a:off x="2520" y="2810"/>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Contacto directo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sol/cons</a:t>
              </a:r>
            </a:p>
          </p:txBody>
        </p:sp>
        <p:sp>
          <p:nvSpPr>
            <p:cNvPr id="41" name="_s1054">
              <a:extLst>
                <a:ext uri="{FF2B5EF4-FFF2-40B4-BE49-F238E27FC236}">
                  <a16:creationId xmlns:a16="http://schemas.microsoft.com/office/drawing/2014/main" id="{8D195C42-2641-6183-164B-7784B3B1D20A}"/>
                </a:ext>
              </a:extLst>
            </p:cNvPr>
            <p:cNvSpPr>
              <a:spLocks noChangeShapeType="1"/>
            </p:cNvSpPr>
            <p:nvPr/>
          </p:nvSpPr>
          <p:spPr bwMode="auto">
            <a:xfrm>
              <a:off x="3098" y="2370"/>
              <a:ext cx="241" cy="2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2" name="_s1055">
              <a:extLst>
                <a:ext uri="{FF2B5EF4-FFF2-40B4-BE49-F238E27FC236}">
                  <a16:creationId xmlns:a16="http://schemas.microsoft.com/office/drawing/2014/main" id="{16C1829B-9A99-2DBF-38C2-049D0EF3B5E5}"/>
                </a:ext>
              </a:extLst>
            </p:cNvPr>
            <p:cNvSpPr>
              <a:spLocks noChangeArrowheads="1"/>
            </p:cNvSpPr>
            <p:nvPr/>
          </p:nvSpPr>
          <p:spPr bwMode="auto">
            <a:xfrm>
              <a:off x="3240" y="2512"/>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Retraso</a:t>
              </a:r>
            </a:p>
          </p:txBody>
        </p:sp>
        <p:sp>
          <p:nvSpPr>
            <p:cNvPr id="43" name="_s1056">
              <a:extLst>
                <a:ext uri="{FF2B5EF4-FFF2-40B4-BE49-F238E27FC236}">
                  <a16:creationId xmlns:a16="http://schemas.microsoft.com/office/drawing/2014/main" id="{EE942CE5-0B75-1D78-8403-CF3699AFEA24}"/>
                </a:ext>
              </a:extLst>
            </p:cNvPr>
            <p:cNvSpPr>
              <a:spLocks noChangeShapeType="1"/>
            </p:cNvSpPr>
            <p:nvPr/>
          </p:nvSpPr>
          <p:spPr bwMode="auto">
            <a:xfrm>
              <a:off x="3197" y="2131"/>
              <a:ext cx="341" cy="0"/>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4" name="_s1057">
              <a:extLst>
                <a:ext uri="{FF2B5EF4-FFF2-40B4-BE49-F238E27FC236}">
                  <a16:creationId xmlns:a16="http://schemas.microsoft.com/office/drawing/2014/main" id="{1E0D275E-2420-AC9C-C3EF-EC07445C7DEE}"/>
                </a:ext>
              </a:extLst>
            </p:cNvPr>
            <p:cNvSpPr>
              <a:spLocks noChangeArrowheads="1"/>
            </p:cNvSpPr>
            <p:nvPr/>
          </p:nvSpPr>
          <p:spPr bwMode="auto">
            <a:xfrm>
              <a:off x="3538" y="1792"/>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Tipo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Recomendaciones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Órdenes</a:t>
              </a:r>
            </a:p>
          </p:txBody>
        </p:sp>
        <p:sp>
          <p:nvSpPr>
            <p:cNvPr id="45" name="_s1058">
              <a:extLst>
                <a:ext uri="{FF2B5EF4-FFF2-40B4-BE49-F238E27FC236}">
                  <a16:creationId xmlns:a16="http://schemas.microsoft.com/office/drawing/2014/main" id="{27FCCA29-F92E-B8D6-1337-6C6D0D1F8463}"/>
                </a:ext>
              </a:extLst>
            </p:cNvPr>
            <p:cNvSpPr>
              <a:spLocks noChangeShapeType="1"/>
            </p:cNvSpPr>
            <p:nvPr/>
          </p:nvSpPr>
          <p:spPr bwMode="auto">
            <a:xfrm flipV="1">
              <a:off x="3098" y="1651"/>
              <a:ext cx="241" cy="2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6" name="_s1059">
              <a:extLst>
                <a:ext uri="{FF2B5EF4-FFF2-40B4-BE49-F238E27FC236}">
                  <a16:creationId xmlns:a16="http://schemas.microsoft.com/office/drawing/2014/main" id="{CE7EF6AD-45C2-F5C0-B672-76B27FF468F9}"/>
                </a:ext>
              </a:extLst>
            </p:cNvPr>
            <p:cNvSpPr>
              <a:spLocks noChangeArrowheads="1"/>
            </p:cNvSpPr>
            <p:nvPr/>
          </p:nvSpPr>
          <p:spPr bwMode="auto">
            <a:xfrm>
              <a:off x="3240" y="1072"/>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Integración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Asistencia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(acuerdo)</a:t>
              </a:r>
            </a:p>
          </p:txBody>
        </p:sp>
        <p:sp>
          <p:nvSpPr>
            <p:cNvPr id="47" name="_s1060">
              <a:extLst>
                <a:ext uri="{FF2B5EF4-FFF2-40B4-BE49-F238E27FC236}">
                  <a16:creationId xmlns:a16="http://schemas.microsoft.com/office/drawing/2014/main" id="{D2F1E557-95BD-620D-7FF0-E62E951BCBD5}"/>
                </a:ext>
              </a:extLst>
            </p:cNvPr>
            <p:cNvSpPr>
              <a:spLocks noChangeShapeType="1"/>
            </p:cNvSpPr>
            <p:nvPr/>
          </p:nvSpPr>
          <p:spPr bwMode="auto">
            <a:xfrm flipV="1">
              <a:off x="2859" y="1452"/>
              <a:ext cx="0" cy="341"/>
            </a:xfrm>
            <a:prstGeom prst="line">
              <a:avLst/>
            </a:prstGeom>
            <a:noFill/>
            <a:ln w="28575">
              <a:solidFill>
                <a:srgbClr val="CCFFCC"/>
              </a:solidFill>
              <a:round/>
              <a:headEnd type="triangle" w="med" len="me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s-ES"/>
            </a:p>
          </p:txBody>
        </p:sp>
        <p:sp>
          <p:nvSpPr>
            <p:cNvPr id="48" name="_s1061">
              <a:extLst>
                <a:ext uri="{FF2B5EF4-FFF2-40B4-BE49-F238E27FC236}">
                  <a16:creationId xmlns:a16="http://schemas.microsoft.com/office/drawing/2014/main" id="{CD6270FA-0431-BB09-CBE6-E5B4DC0A4FD1}"/>
                </a:ext>
              </a:extLst>
            </p:cNvPr>
            <p:cNvSpPr>
              <a:spLocks noChangeArrowheads="1"/>
            </p:cNvSpPr>
            <p:nvPr/>
          </p:nvSpPr>
          <p:spPr bwMode="auto">
            <a:xfrm>
              <a:off x="2520" y="774"/>
              <a:ext cx="679" cy="679"/>
            </a:xfrm>
            <a:prstGeom prst="ellipse">
              <a:avLst/>
            </a:prstGeom>
            <a:solidFill>
              <a:srgbClr val="CCFFCC"/>
            </a:solidFill>
            <a:ln w="9525">
              <a:solidFill>
                <a:srgbClr val="CCFFCC"/>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Seguimiento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800" b="1" i="0" u="none" strike="noStrike" cap="none" normalizeH="0" baseline="0">
                  <a:ln>
                    <a:noFill/>
                  </a:ln>
                  <a:solidFill>
                    <a:schemeClr val="tx1"/>
                  </a:solidFill>
                  <a:effectLst/>
                  <a:latin typeface="Verdana" panose="020B0604030504040204" pitchFamily="34" charset="0"/>
                  <a:ea typeface="ヒラギノ角ゴ Pro W3" pitchFamily="124" charset="-128"/>
                </a:rPr>
                <a:t>Respuesta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600" b="0" i="0" u="none" strike="noStrike" cap="none" normalizeH="0" baseline="0">
                  <a:ln>
                    <a:noFill/>
                  </a:ln>
                  <a:solidFill>
                    <a:schemeClr val="tx1"/>
                  </a:solidFill>
                  <a:effectLst/>
                  <a:latin typeface="Verdana" panose="020B0604030504040204" pitchFamily="34" charset="0"/>
                  <a:ea typeface="ヒラギノ角ゴ Pro W3" pitchFamily="124" charset="-128"/>
                </a:rPr>
                <a:t>(solicitante)</a:t>
              </a:r>
            </a:p>
          </p:txBody>
        </p:sp>
        <p:sp>
          <p:nvSpPr>
            <p:cNvPr id="49" name="_s1062">
              <a:extLst>
                <a:ext uri="{FF2B5EF4-FFF2-40B4-BE49-F238E27FC236}">
                  <a16:creationId xmlns:a16="http://schemas.microsoft.com/office/drawing/2014/main" id="{806C0864-16B2-F625-1C1D-C91FC00A5229}"/>
                </a:ext>
              </a:extLst>
            </p:cNvPr>
            <p:cNvSpPr>
              <a:spLocks noChangeArrowheads="1"/>
            </p:cNvSpPr>
            <p:nvPr/>
          </p:nvSpPr>
          <p:spPr bwMode="auto">
            <a:xfrm>
              <a:off x="2520" y="1793"/>
              <a:ext cx="679" cy="679"/>
            </a:xfrm>
            <a:prstGeom prst="ellipse">
              <a:avLst/>
            </a:prstGeom>
            <a:solidFill>
              <a:srgbClr val="008000"/>
            </a:solidFill>
            <a:ln w="9525">
              <a:solidFill>
                <a:srgbClr val="008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bg1"/>
                  </a:solidFill>
                  <a:effectLst/>
                  <a:latin typeface="Verdana" panose="020B0604030504040204" pitchFamily="34" charset="0"/>
                  <a:ea typeface="ヒラギノ角ゴ Pro W3" pitchFamily="124" charset="-128"/>
                </a:rPr>
                <a:t>RESPUESTA</a:t>
              </a:r>
            </a:p>
          </p:txBody>
        </p:sp>
      </p:grpSp>
      <p:sp>
        <p:nvSpPr>
          <p:cNvPr id="13" name="AutoShape 51">
            <a:extLst>
              <a:ext uri="{FF2B5EF4-FFF2-40B4-BE49-F238E27FC236}">
                <a16:creationId xmlns:a16="http://schemas.microsoft.com/office/drawing/2014/main" id="{E8607E08-F196-D34C-95DB-25579DCE61B2}"/>
              </a:ext>
            </a:extLst>
          </p:cNvPr>
          <p:cNvSpPr>
            <a:spLocks noChangeArrowheads="1"/>
          </p:cNvSpPr>
          <p:nvPr/>
        </p:nvSpPr>
        <p:spPr bwMode="auto">
          <a:xfrm>
            <a:off x="5987988" y="4275117"/>
            <a:ext cx="255587" cy="485775"/>
          </a:xfrm>
          <a:prstGeom prst="rightArrow">
            <a:avLst>
              <a:gd name="adj1" fmla="val 50000"/>
              <a:gd name="adj2" fmla="val 25000"/>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es-ES" altLang="es-ES" sz="1900"/>
          </a:p>
        </p:txBody>
      </p:sp>
      <p:pic>
        <p:nvPicPr>
          <p:cNvPr id="3" name="Imagen 2" descr="Logotipo, nombre de la empresa&#10;&#10;Descripción generada automáticamente">
            <a:extLst>
              <a:ext uri="{FF2B5EF4-FFF2-40B4-BE49-F238E27FC236}">
                <a16:creationId xmlns:a16="http://schemas.microsoft.com/office/drawing/2014/main" id="{34D2BB54-1F93-64CD-5270-9B8722315A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579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GUARDIA MÉDICA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4938" y="2406913"/>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i="1" dirty="0">
                <a:solidFill>
                  <a:schemeClr val="accent1">
                    <a:lumMod val="75000"/>
                  </a:schemeClr>
                </a:solidFill>
                <a:latin typeface="+mj-lt"/>
              </a:rPr>
              <a:t>Urgente</a:t>
            </a:r>
            <a:r>
              <a:rPr lang="es-ES" altLang="es-ES" sz="2400" b="0" dirty="0">
                <a:solidFill>
                  <a:schemeClr val="accent1">
                    <a:lumMod val="75000"/>
                  </a:schemeClr>
                </a:solidFill>
                <a:latin typeface="+mj-lt"/>
              </a:rPr>
              <a:t>: Se debe atender de inmediato</a:t>
            </a:r>
          </a:p>
          <a:p>
            <a:pPr>
              <a:spcBef>
                <a:spcPts val="0"/>
              </a:spcBef>
              <a:buClr>
                <a:schemeClr val="tx2">
                  <a:lumMod val="75000"/>
                </a:schemeClr>
              </a:buClr>
            </a:pPr>
            <a:r>
              <a:rPr lang="es-ES" altLang="es-ES" sz="2400" b="0" i="1" dirty="0">
                <a:solidFill>
                  <a:schemeClr val="accent1">
                    <a:lumMod val="75000"/>
                  </a:schemeClr>
                </a:solidFill>
                <a:latin typeface="+mj-lt"/>
              </a:rPr>
              <a:t>Rápida</a:t>
            </a:r>
            <a:r>
              <a:rPr lang="es-ES" altLang="es-ES" sz="2400" b="0" dirty="0">
                <a:solidFill>
                  <a:schemeClr val="accent1">
                    <a:lumMod val="75000"/>
                  </a:schemeClr>
                </a:solidFill>
                <a:latin typeface="+mj-lt"/>
              </a:rPr>
              <a:t>: Debe ser atendida lo antes posible</a:t>
            </a:r>
          </a:p>
          <a:p>
            <a:pPr>
              <a:spcBef>
                <a:spcPts val="0"/>
              </a:spcBef>
              <a:buClr>
                <a:schemeClr val="tx2">
                  <a:lumMod val="75000"/>
                </a:schemeClr>
              </a:buClr>
            </a:pPr>
            <a:r>
              <a:rPr lang="es-ES" altLang="es-ES" sz="2400" b="0" i="1" dirty="0">
                <a:solidFill>
                  <a:schemeClr val="accent1">
                    <a:lumMod val="75000"/>
                  </a:schemeClr>
                </a:solidFill>
                <a:latin typeface="+mj-lt"/>
              </a:rPr>
              <a:t>Puede ser demorada</a:t>
            </a:r>
            <a:endParaRPr lang="es-ES" altLang="es-ES" sz="2400" b="0" dirty="0">
              <a:solidFill>
                <a:schemeClr val="accent1">
                  <a:lumMod val="75000"/>
                </a:schemeClr>
              </a:solidFill>
              <a:latin typeface="+mj-lt"/>
            </a:endParaRPr>
          </a:p>
        </p:txBody>
      </p:sp>
      <p:sp>
        <p:nvSpPr>
          <p:cNvPr id="8" name="Rectangle 6">
            <a:extLst>
              <a:ext uri="{FF2B5EF4-FFF2-40B4-BE49-F238E27FC236}">
                <a16:creationId xmlns:a16="http://schemas.microsoft.com/office/drawing/2014/main" id="{282F4C82-5D67-2610-2C0F-080BDB441AB5}"/>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TIPOS DE LLAMADA</a:t>
            </a:r>
          </a:p>
        </p:txBody>
      </p:sp>
      <p:pic>
        <p:nvPicPr>
          <p:cNvPr id="9" name="Imagen 8" descr="Logotipo, nombre de la empresa&#10;&#10;Descripción generada automáticamente">
            <a:extLst>
              <a:ext uri="{FF2B5EF4-FFF2-40B4-BE49-F238E27FC236}">
                <a16:creationId xmlns:a16="http://schemas.microsoft.com/office/drawing/2014/main" id="{417E25F2-E0AF-5300-9FCF-8C9A988AA2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17399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GUARDIA MÉDICA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4938" y="2407364"/>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No condicionar al paciente y familiares</a:t>
            </a:r>
          </a:p>
          <a:p>
            <a:pPr>
              <a:spcBef>
                <a:spcPts val="0"/>
              </a:spcBef>
              <a:buClr>
                <a:schemeClr val="tx2">
                  <a:lumMod val="75000"/>
                </a:schemeClr>
              </a:buClr>
            </a:pPr>
            <a:r>
              <a:rPr lang="es-ES" altLang="es-ES" sz="2400" b="0" dirty="0">
                <a:solidFill>
                  <a:schemeClr val="accent1">
                    <a:lumMod val="75000"/>
                  </a:schemeClr>
                </a:solidFill>
                <a:latin typeface="+mj-lt"/>
              </a:rPr>
              <a:t>Anticipar situaciones especiales</a:t>
            </a:r>
          </a:p>
          <a:p>
            <a:pPr>
              <a:spcBef>
                <a:spcPts val="0"/>
              </a:spcBef>
              <a:buClr>
                <a:schemeClr val="tx2">
                  <a:lumMod val="75000"/>
                </a:schemeClr>
              </a:buClr>
            </a:pPr>
            <a:r>
              <a:rPr lang="es-ES" altLang="es-ES" sz="2400" b="0" dirty="0">
                <a:solidFill>
                  <a:schemeClr val="accent1">
                    <a:lumMod val="75000"/>
                  </a:schemeClr>
                </a:solidFill>
                <a:latin typeface="+mj-lt"/>
              </a:rPr>
              <a:t>Tratamientos revisados y según la guía del hospital</a:t>
            </a:r>
          </a:p>
          <a:p>
            <a:pPr>
              <a:spcBef>
                <a:spcPts val="0"/>
              </a:spcBef>
              <a:buClr>
                <a:schemeClr val="tx2">
                  <a:lumMod val="75000"/>
                </a:schemeClr>
              </a:buClr>
            </a:pPr>
            <a:r>
              <a:rPr lang="es-ES" altLang="es-ES" sz="2400" b="0" dirty="0">
                <a:solidFill>
                  <a:schemeClr val="accent1">
                    <a:lumMod val="75000"/>
                  </a:schemeClr>
                </a:solidFill>
                <a:latin typeface="+mj-lt"/>
              </a:rPr>
              <a:t>Órdenes claras, escritas y firmadas</a:t>
            </a:r>
          </a:p>
          <a:p>
            <a:pPr>
              <a:spcBef>
                <a:spcPts val="0"/>
              </a:spcBef>
              <a:buClr>
                <a:schemeClr val="tx2">
                  <a:lumMod val="75000"/>
                </a:schemeClr>
              </a:buClr>
            </a:pPr>
            <a:r>
              <a:rPr lang="es-ES" altLang="es-ES" sz="2400" b="0" dirty="0">
                <a:solidFill>
                  <a:schemeClr val="accent1">
                    <a:lumMod val="75000"/>
                  </a:schemeClr>
                </a:solidFill>
                <a:latin typeface="+mj-lt"/>
              </a:rPr>
              <a:t>Volantes hechos en correspondencia con las órdenes</a:t>
            </a:r>
          </a:p>
          <a:p>
            <a:pPr>
              <a:spcBef>
                <a:spcPts val="0"/>
              </a:spcBef>
              <a:buClr>
                <a:schemeClr val="tx2">
                  <a:lumMod val="75000"/>
                </a:schemeClr>
              </a:buClr>
            </a:pPr>
            <a:r>
              <a:rPr lang="es-ES" altLang="es-ES" sz="2400" b="0" dirty="0">
                <a:solidFill>
                  <a:schemeClr val="accent1">
                    <a:lumMod val="75000"/>
                  </a:schemeClr>
                </a:solidFill>
                <a:latin typeface="+mj-lt"/>
              </a:rPr>
              <a:t>Pedir sólo estudios realmente necesarios y urgentes</a:t>
            </a:r>
          </a:p>
        </p:txBody>
      </p:sp>
      <p:sp>
        <p:nvSpPr>
          <p:cNvPr id="8" name="Rectangle 6">
            <a:extLst>
              <a:ext uri="{FF2B5EF4-FFF2-40B4-BE49-F238E27FC236}">
                <a16:creationId xmlns:a16="http://schemas.microsoft.com/office/drawing/2014/main" id="{282F4C82-5D67-2610-2C0F-080BDB441AB5}"/>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FACILITAR LA LABOR DE LA GUARDIA</a:t>
            </a:r>
          </a:p>
        </p:txBody>
      </p:sp>
      <p:pic>
        <p:nvPicPr>
          <p:cNvPr id="10" name="Imagen 9" descr="Logotipo, nombre de la empresa&#10;&#10;Descripción generada automáticamente">
            <a:extLst>
              <a:ext uri="{FF2B5EF4-FFF2-40B4-BE49-F238E27FC236}">
                <a16:creationId xmlns:a16="http://schemas.microsoft.com/office/drawing/2014/main" id="{8E233262-DFCC-5FC1-A124-4F2CBB2E05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73103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GUARDIA MÉDICA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4938" y="2407365"/>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No solicitar placas ni analíticas “de control”</a:t>
            </a:r>
          </a:p>
          <a:p>
            <a:pPr>
              <a:spcBef>
                <a:spcPts val="0"/>
              </a:spcBef>
              <a:buClr>
                <a:schemeClr val="tx2">
                  <a:lumMod val="75000"/>
                </a:schemeClr>
              </a:buClr>
            </a:pPr>
            <a:r>
              <a:rPr lang="es-ES" altLang="es-ES" sz="2400" b="0" dirty="0">
                <a:solidFill>
                  <a:schemeClr val="accent1">
                    <a:lumMod val="75000"/>
                  </a:schemeClr>
                </a:solidFill>
                <a:latin typeface="+mj-lt"/>
              </a:rPr>
              <a:t>Especificar que debe ser </a:t>
            </a:r>
            <a:r>
              <a:rPr lang="es-ES" altLang="es-ES" sz="2400" b="0" i="1" dirty="0">
                <a:solidFill>
                  <a:schemeClr val="accent1">
                    <a:lumMod val="75000"/>
                  </a:schemeClr>
                </a:solidFill>
                <a:latin typeface="+mj-lt"/>
              </a:rPr>
              <a:t>valorado</a:t>
            </a:r>
            <a:r>
              <a:rPr lang="es-ES" altLang="es-ES" sz="2400" b="0" dirty="0">
                <a:solidFill>
                  <a:schemeClr val="accent1">
                    <a:lumMod val="75000"/>
                  </a:schemeClr>
                </a:solidFill>
                <a:latin typeface="+mj-lt"/>
              </a:rPr>
              <a:t> </a:t>
            </a:r>
            <a:r>
              <a:rPr lang="es-ES" altLang="es-ES" sz="2400" i="1" dirty="0">
                <a:solidFill>
                  <a:schemeClr val="accent1">
                    <a:lumMod val="75000"/>
                  </a:schemeClr>
                </a:solidFill>
                <a:latin typeface="+mj-lt"/>
              </a:rPr>
              <a:t>clínicamente</a:t>
            </a:r>
          </a:p>
          <a:p>
            <a:pPr>
              <a:spcBef>
                <a:spcPts val="0"/>
              </a:spcBef>
              <a:buClr>
                <a:schemeClr val="tx2">
                  <a:lumMod val="75000"/>
                </a:schemeClr>
              </a:buClr>
            </a:pPr>
            <a:r>
              <a:rPr lang="es-ES" altLang="es-ES" sz="2400" b="0" dirty="0">
                <a:solidFill>
                  <a:schemeClr val="accent1">
                    <a:lumMod val="75000"/>
                  </a:schemeClr>
                </a:solidFill>
                <a:latin typeface="+mj-lt"/>
              </a:rPr>
              <a:t>Dejar opiniones, no órdenes</a:t>
            </a:r>
          </a:p>
          <a:p>
            <a:pPr>
              <a:spcBef>
                <a:spcPts val="0"/>
              </a:spcBef>
              <a:buClr>
                <a:schemeClr val="tx2">
                  <a:lumMod val="75000"/>
                </a:schemeClr>
              </a:buClr>
            </a:pPr>
            <a:r>
              <a:rPr lang="es-ES" altLang="es-ES" sz="2400" b="0" dirty="0">
                <a:solidFill>
                  <a:schemeClr val="accent1">
                    <a:lumMod val="75000"/>
                  </a:schemeClr>
                </a:solidFill>
                <a:latin typeface="+mj-lt"/>
              </a:rPr>
              <a:t>Anticipar las situaciones más habituales</a:t>
            </a:r>
          </a:p>
          <a:p>
            <a:pPr>
              <a:spcBef>
                <a:spcPts val="0"/>
              </a:spcBef>
              <a:buClr>
                <a:schemeClr val="tx2">
                  <a:lumMod val="75000"/>
                </a:schemeClr>
              </a:buClr>
            </a:pPr>
            <a:r>
              <a:rPr lang="es-ES" altLang="es-ES" sz="2400" dirty="0">
                <a:solidFill>
                  <a:schemeClr val="accent1">
                    <a:lumMod val="75000"/>
                  </a:schemeClr>
                </a:solidFill>
                <a:latin typeface="+mj-lt"/>
              </a:rPr>
              <a:t>Informar a la guardia</a:t>
            </a:r>
          </a:p>
        </p:txBody>
      </p:sp>
      <p:sp>
        <p:nvSpPr>
          <p:cNvPr id="8" name="Rectangle 6">
            <a:extLst>
              <a:ext uri="{FF2B5EF4-FFF2-40B4-BE49-F238E27FC236}">
                <a16:creationId xmlns:a16="http://schemas.microsoft.com/office/drawing/2014/main" id="{282F4C82-5D67-2610-2C0F-080BDB441AB5}"/>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FACILITAR LA LABOR DE LA GUARDIA</a:t>
            </a:r>
          </a:p>
        </p:txBody>
      </p:sp>
      <p:pic>
        <p:nvPicPr>
          <p:cNvPr id="9" name="Imagen 8" descr="Logotipo, nombre de la empresa&#10;&#10;Descripción generada automáticamente">
            <a:extLst>
              <a:ext uri="{FF2B5EF4-FFF2-40B4-BE49-F238E27FC236}">
                <a16:creationId xmlns:a16="http://schemas.microsoft.com/office/drawing/2014/main" id="{F7D07FA0-4C07-377A-45F7-8A003AF624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76768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55862"/>
            <a:ext cx="9567862"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spcBef>
                <a:spcPts val="0"/>
              </a:spcBef>
              <a:buNone/>
            </a:pPr>
            <a:r>
              <a:rPr lang="es-ES" altLang="es-ES" sz="2400" b="0" dirty="0">
                <a:solidFill>
                  <a:schemeClr val="accent1">
                    <a:lumMod val="75000"/>
                  </a:schemeClr>
                </a:solidFill>
                <a:latin typeface="+mj-lt"/>
              </a:rPr>
              <a:t>Solicitud a otro médico para que dé su opinión sobre el diagnóstico, la pauta a seguir o el tratamiento, o para asumir una responsabilidad directa sobre un problema específico del enfermo</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DEFINICIÓN</a:t>
            </a:r>
          </a:p>
        </p:txBody>
      </p:sp>
      <p:pic>
        <p:nvPicPr>
          <p:cNvPr id="7" name="Imagen 6" descr="Logotipo, nombre de la empresa&#10;&#10;Descripción generada automáticamente">
            <a:extLst>
              <a:ext uri="{FF2B5EF4-FFF2-40B4-BE49-F238E27FC236}">
                <a16:creationId xmlns:a16="http://schemas.microsoft.com/office/drawing/2014/main" id="{8C548FC2-6FE8-7B00-3A10-C8C6DE9D46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04776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GUARDIA MÉDICA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4938" y="2406288"/>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No condicionar al paciente y familiares</a:t>
            </a:r>
          </a:p>
          <a:p>
            <a:pPr>
              <a:spcBef>
                <a:spcPts val="0"/>
              </a:spcBef>
              <a:buClr>
                <a:schemeClr val="tx2">
                  <a:lumMod val="75000"/>
                </a:schemeClr>
              </a:buClr>
            </a:pPr>
            <a:r>
              <a:rPr lang="es-ES" altLang="es-ES" sz="2400" b="0" dirty="0">
                <a:solidFill>
                  <a:schemeClr val="accent1">
                    <a:lumMod val="75000"/>
                  </a:schemeClr>
                </a:solidFill>
                <a:latin typeface="+mj-lt"/>
              </a:rPr>
              <a:t>Volantes en concordancia con las órdenes</a:t>
            </a:r>
            <a:endParaRPr lang="es-ES" altLang="es-ES" sz="2400" i="1" dirty="0">
              <a:solidFill>
                <a:schemeClr val="accent1">
                  <a:lumMod val="75000"/>
                </a:schemeClr>
              </a:solidFill>
              <a:latin typeface="+mj-lt"/>
            </a:endParaRPr>
          </a:p>
          <a:p>
            <a:pPr>
              <a:spcBef>
                <a:spcPts val="0"/>
              </a:spcBef>
              <a:buClr>
                <a:schemeClr val="tx2">
                  <a:lumMod val="75000"/>
                </a:schemeClr>
              </a:buClr>
            </a:pPr>
            <a:r>
              <a:rPr lang="es-ES" altLang="es-ES" sz="2400" b="0" dirty="0">
                <a:solidFill>
                  <a:schemeClr val="accent1">
                    <a:lumMod val="75000"/>
                  </a:schemeClr>
                </a:solidFill>
                <a:latin typeface="+mj-lt"/>
              </a:rPr>
              <a:t>Pedir sólo las pruebas necesarias, no “controles”</a:t>
            </a:r>
          </a:p>
          <a:p>
            <a:pPr>
              <a:spcBef>
                <a:spcPts val="0"/>
              </a:spcBef>
              <a:buClr>
                <a:schemeClr val="tx2">
                  <a:lumMod val="75000"/>
                </a:schemeClr>
              </a:buClr>
            </a:pPr>
            <a:r>
              <a:rPr lang="es-ES" altLang="es-ES" sz="2400" b="0" dirty="0">
                <a:solidFill>
                  <a:schemeClr val="accent1">
                    <a:lumMod val="75000"/>
                  </a:schemeClr>
                </a:solidFill>
                <a:latin typeface="+mj-lt"/>
              </a:rPr>
              <a:t>Tener en cuenta las situaciones especiales</a:t>
            </a:r>
          </a:p>
          <a:p>
            <a:pPr>
              <a:spcBef>
                <a:spcPts val="0"/>
              </a:spcBef>
              <a:buClr>
                <a:schemeClr val="tx2">
                  <a:lumMod val="75000"/>
                </a:schemeClr>
              </a:buClr>
            </a:pPr>
            <a:r>
              <a:rPr lang="es-ES" altLang="es-ES" sz="2400" b="0" dirty="0">
                <a:solidFill>
                  <a:schemeClr val="accent1">
                    <a:lumMod val="75000"/>
                  </a:schemeClr>
                </a:solidFill>
                <a:latin typeface="+mj-lt"/>
              </a:rPr>
              <a:t>Casos especiales comentarlos con el responsable</a:t>
            </a:r>
          </a:p>
          <a:p>
            <a:pPr>
              <a:spcBef>
                <a:spcPts val="0"/>
              </a:spcBef>
              <a:buClr>
                <a:schemeClr val="tx2">
                  <a:lumMod val="75000"/>
                </a:schemeClr>
              </a:buClr>
            </a:pPr>
            <a:r>
              <a:rPr lang="es-ES" altLang="es-ES" sz="2400" b="0" dirty="0">
                <a:solidFill>
                  <a:schemeClr val="accent1">
                    <a:lumMod val="75000"/>
                  </a:schemeClr>
                </a:solidFill>
                <a:latin typeface="+mj-lt"/>
              </a:rPr>
              <a:t>Aplicar lo dicho en el apartado “facilitar la labor de la guardia”</a:t>
            </a:r>
          </a:p>
        </p:txBody>
      </p:sp>
      <p:sp>
        <p:nvSpPr>
          <p:cNvPr id="8" name="Rectangle 6">
            <a:extLst>
              <a:ext uri="{FF2B5EF4-FFF2-40B4-BE49-F238E27FC236}">
                <a16:creationId xmlns:a16="http://schemas.microsoft.com/office/drawing/2014/main" id="{282F4C82-5D67-2610-2C0F-080BDB441AB5}"/>
              </a:ext>
            </a:extLst>
          </p:cNvPr>
          <p:cNvSpPr>
            <a:spLocks noChangeArrowheads="1"/>
          </p:cNvSpPr>
          <p:nvPr/>
        </p:nvSpPr>
        <p:spPr bwMode="auto">
          <a:xfrm>
            <a:off x="1404938" y="1844675"/>
            <a:ext cx="743812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FACILITAR LA LABOR DEL MÉDICO RESPONSABLE</a:t>
            </a:r>
          </a:p>
        </p:txBody>
      </p:sp>
      <p:pic>
        <p:nvPicPr>
          <p:cNvPr id="9" name="Imagen 8" descr="Logotipo, nombre de la empresa&#10;&#10;Descripción generada automáticamente">
            <a:extLst>
              <a:ext uri="{FF2B5EF4-FFF2-40B4-BE49-F238E27FC236}">
                <a16:creationId xmlns:a16="http://schemas.microsoft.com/office/drawing/2014/main" id="{EE392436-AD8E-46F6-EF58-9D309F504B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18386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2716192" y="601495"/>
            <a:ext cx="67596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 ELECTRÓNICA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4938" y="2406288"/>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Características propias </a:t>
            </a:r>
            <a:r>
              <a:rPr lang="es-ES" altLang="es-ES" sz="2400" b="0" dirty="0">
                <a:solidFill>
                  <a:schemeClr val="accent1">
                    <a:lumMod val="75000"/>
                  </a:schemeClr>
                </a:solidFill>
                <a:latin typeface="+mj-lt"/>
                <a:ea typeface="Arial Unicode MS" panose="020B0604020202020204" pitchFamily="34" charset="-128"/>
                <a:cs typeface="Arial Unicode MS" panose="020B0604020202020204" pitchFamily="34" charset="-128"/>
              </a:rPr>
              <a:t>→ informal</a:t>
            </a:r>
          </a:p>
          <a:p>
            <a:pPr>
              <a:spcBef>
                <a:spcPts val="0"/>
              </a:spcBef>
              <a:buClr>
                <a:schemeClr val="tx2">
                  <a:lumMod val="75000"/>
                </a:schemeClr>
              </a:buClr>
            </a:pPr>
            <a:r>
              <a:rPr lang="es-ES" altLang="es-ES" sz="2400" b="0" dirty="0">
                <a:solidFill>
                  <a:schemeClr val="accent1">
                    <a:lumMod val="75000"/>
                  </a:schemeClr>
                </a:solidFill>
                <a:latin typeface="+mj-lt"/>
              </a:rPr>
              <a:t>Seguridad </a:t>
            </a:r>
            <a:r>
              <a:rPr lang="es-ES" altLang="es-ES" sz="2400" b="0" dirty="0">
                <a:solidFill>
                  <a:schemeClr val="accent1">
                    <a:lumMod val="75000"/>
                  </a:schemeClr>
                </a:solidFill>
                <a:latin typeface="+mj-lt"/>
                <a:ea typeface="Arial Unicode MS" panose="020B0604020202020204" pitchFamily="34" charset="-128"/>
                <a:cs typeface="Arial Unicode MS" panose="020B0604020202020204" pitchFamily="34" charset="-128"/>
              </a:rPr>
              <a:t>→ solo por medio de aplicación/correo institucional</a:t>
            </a:r>
          </a:p>
          <a:p>
            <a:pPr>
              <a:spcBef>
                <a:spcPts val="0"/>
              </a:spcBef>
              <a:buClr>
                <a:schemeClr val="tx2">
                  <a:lumMod val="75000"/>
                </a:schemeClr>
              </a:buClr>
            </a:pPr>
            <a:r>
              <a:rPr lang="es-ES" altLang="es-ES" sz="2400" b="0" dirty="0">
                <a:solidFill>
                  <a:schemeClr val="accent1">
                    <a:lumMod val="75000"/>
                  </a:schemeClr>
                </a:solidFill>
                <a:latin typeface="+mj-lt"/>
              </a:rPr>
              <a:t>Por teléfono</a:t>
            </a:r>
          </a:p>
        </p:txBody>
      </p:sp>
      <p:pic>
        <p:nvPicPr>
          <p:cNvPr id="8" name="Imagen 7" descr="Logotipo, nombre de la empresa&#10;&#10;Descripción generada automáticamente">
            <a:extLst>
              <a:ext uri="{FF2B5EF4-FFF2-40B4-BE49-F238E27FC236}">
                <a16:creationId xmlns:a16="http://schemas.microsoft.com/office/drawing/2014/main" id="{9ECF2979-FFC2-2B73-9838-EDAB4C821B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17100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2716192" y="601495"/>
            <a:ext cx="67596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 ELECTRÓNICA</a:t>
            </a:r>
          </a:p>
        </p:txBody>
      </p:sp>
      <p:sp>
        <p:nvSpPr>
          <p:cNvPr id="7" name="Rectangle 4">
            <a:extLst>
              <a:ext uri="{FF2B5EF4-FFF2-40B4-BE49-F238E27FC236}">
                <a16:creationId xmlns:a16="http://schemas.microsoft.com/office/drawing/2014/main" id="{99EBDD4F-CE2D-57CF-C811-754D3387B0C4}"/>
              </a:ext>
            </a:extLst>
          </p:cNvPr>
          <p:cNvSpPr>
            <a:spLocks noChangeArrowheads="1"/>
          </p:cNvSpPr>
          <p:nvPr/>
        </p:nvSpPr>
        <p:spPr bwMode="auto">
          <a:xfrm>
            <a:off x="1403350" y="2414895"/>
            <a:ext cx="9682054" cy="209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Correo electrónico, aplicación, chat…</a:t>
            </a:r>
          </a:p>
          <a:p>
            <a:pPr>
              <a:spcBef>
                <a:spcPts val="0"/>
              </a:spcBef>
              <a:buClr>
                <a:schemeClr val="tx2">
                  <a:lumMod val="75000"/>
                </a:schemeClr>
              </a:buClr>
            </a:pPr>
            <a:r>
              <a:rPr lang="es-ES" altLang="es-ES" sz="2400" dirty="0">
                <a:solidFill>
                  <a:schemeClr val="accent1">
                    <a:lumMod val="75000"/>
                  </a:schemeClr>
                </a:solidFill>
                <a:latin typeface="+mj-lt"/>
              </a:rPr>
              <a:t>Características propias </a:t>
            </a:r>
            <a:r>
              <a:rPr lang="es-ES" altLang="es-ES" sz="2400" dirty="0">
                <a:solidFill>
                  <a:schemeClr val="accent1">
                    <a:lumMod val="75000"/>
                  </a:schemeClr>
                </a:solidFill>
                <a:latin typeface="+mj-lt"/>
                <a:ea typeface="Arial Unicode MS" panose="020B0604020202020204" pitchFamily="34" charset="-128"/>
                <a:cs typeface="Arial Unicode MS" panose="020B0604020202020204" pitchFamily="34" charset="-128"/>
              </a:rPr>
              <a:t>→ informal</a:t>
            </a:r>
            <a:endParaRPr lang="es-ES" altLang="es-ES" sz="2400" dirty="0">
              <a:solidFill>
                <a:schemeClr val="accent1">
                  <a:lumMod val="75000"/>
                </a:schemeClr>
              </a:solidFill>
              <a:latin typeface="+mj-lt"/>
            </a:endParaRPr>
          </a:p>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Un sistema de comunicación eficaz, seguro, que mantenga la privacidad y cumpla la legislación</a:t>
            </a:r>
            <a:endParaRPr lang="es-ES" altLang="es-ES" sz="2400" dirty="0">
              <a:solidFill>
                <a:schemeClr val="accent1">
                  <a:lumMod val="75000"/>
                </a:schemeClr>
              </a:solidFill>
              <a:latin typeface="+mj-lt"/>
            </a:endParaRPr>
          </a:p>
          <a:p>
            <a:pPr>
              <a:spcBef>
                <a:spcPts val="0"/>
              </a:spcBef>
              <a:buClr>
                <a:schemeClr val="tx2">
                  <a:lumMod val="75000"/>
                </a:schemeClr>
              </a:buClr>
            </a:pPr>
            <a:r>
              <a:rPr lang="es-ES" altLang="es-ES" sz="2400" dirty="0">
                <a:solidFill>
                  <a:schemeClr val="accent1">
                    <a:lumMod val="75000"/>
                  </a:schemeClr>
                </a:solidFill>
                <a:latin typeface="+mj-lt"/>
              </a:rPr>
              <a:t>Seguridad </a:t>
            </a:r>
            <a:r>
              <a:rPr lang="es-ES" altLang="es-ES" sz="2400" dirty="0">
                <a:solidFill>
                  <a:schemeClr val="accent1">
                    <a:lumMod val="75000"/>
                  </a:schemeClr>
                </a:solidFill>
                <a:latin typeface="+mj-lt"/>
                <a:ea typeface="Arial Unicode MS" panose="020B0604020202020204" pitchFamily="34" charset="-128"/>
                <a:cs typeface="Arial Unicode MS" panose="020B0604020202020204" pitchFamily="34" charset="-128"/>
              </a:rPr>
              <a:t>→</a:t>
            </a:r>
            <a:r>
              <a:rPr lang="es-ES" altLang="es-ES" sz="2400" dirty="0">
                <a:solidFill>
                  <a:schemeClr val="accent1">
                    <a:lumMod val="75000"/>
                  </a:schemeClr>
                </a:solidFill>
                <a:latin typeface="+mj-lt"/>
              </a:rPr>
              <a:t> aplicación/correo institucional, no privado</a:t>
            </a:r>
          </a:p>
        </p:txBody>
      </p:sp>
      <p:sp>
        <p:nvSpPr>
          <p:cNvPr id="8" name="Text Box 9">
            <a:extLst>
              <a:ext uri="{FF2B5EF4-FFF2-40B4-BE49-F238E27FC236}">
                <a16:creationId xmlns:a16="http://schemas.microsoft.com/office/drawing/2014/main" id="{B21E853A-7235-F80D-257F-316A9857BC87}"/>
              </a:ext>
            </a:extLst>
          </p:cNvPr>
          <p:cNvSpPr txBox="1">
            <a:spLocks noChangeArrowheads="1"/>
          </p:cNvSpPr>
          <p:nvPr/>
        </p:nvSpPr>
        <p:spPr bwMode="auto">
          <a:xfrm>
            <a:off x="1403350" y="5005342"/>
            <a:ext cx="95331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None/>
            </a:pPr>
            <a:r>
              <a:rPr lang="es-ES" altLang="es-ES" sz="2400" dirty="0">
                <a:solidFill>
                  <a:schemeClr val="accent1">
                    <a:lumMod val="75000"/>
                  </a:schemeClr>
                </a:solidFill>
                <a:latin typeface="+mj-lt"/>
                <a:ea typeface="ヒラギノ角ゴ Pro W3" pitchFamily="124" charset="-128"/>
              </a:rPr>
              <a:t>Procurar hacer el menor número posible de informales</a:t>
            </a:r>
          </a:p>
        </p:txBody>
      </p:sp>
      <p:sp>
        <p:nvSpPr>
          <p:cNvPr id="9" name="Rectangle 10">
            <a:extLst>
              <a:ext uri="{FF2B5EF4-FFF2-40B4-BE49-F238E27FC236}">
                <a16:creationId xmlns:a16="http://schemas.microsoft.com/office/drawing/2014/main" id="{077B681B-AC03-0FCD-4A26-45A3600FBB9C}"/>
              </a:ext>
            </a:extLst>
          </p:cNvPr>
          <p:cNvSpPr>
            <a:spLocks noChangeArrowheads="1"/>
          </p:cNvSpPr>
          <p:nvPr/>
        </p:nvSpPr>
        <p:spPr bwMode="auto">
          <a:xfrm>
            <a:off x="1403350" y="4489405"/>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10" name="Imagen 9" descr="Logotipo, nombre de la empresa&#10;&#10;Descripción generada automáticamente">
            <a:extLst>
              <a:ext uri="{FF2B5EF4-FFF2-40B4-BE49-F238E27FC236}">
                <a16:creationId xmlns:a16="http://schemas.microsoft.com/office/drawing/2014/main" id="{394307E8-E56F-313E-8F2A-3AD9CFC154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04687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2716192" y="601495"/>
            <a:ext cx="67596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 ELECTRÓNICA</a:t>
            </a:r>
          </a:p>
        </p:txBody>
      </p:sp>
      <p:sp>
        <p:nvSpPr>
          <p:cNvPr id="8" name="Text Box 9">
            <a:extLst>
              <a:ext uri="{FF2B5EF4-FFF2-40B4-BE49-F238E27FC236}">
                <a16:creationId xmlns:a16="http://schemas.microsoft.com/office/drawing/2014/main" id="{B21E853A-7235-F80D-257F-316A9857BC87}"/>
              </a:ext>
            </a:extLst>
          </p:cNvPr>
          <p:cNvSpPr txBox="1">
            <a:spLocks noChangeArrowheads="1"/>
          </p:cNvSpPr>
          <p:nvPr/>
        </p:nvSpPr>
        <p:spPr bwMode="auto">
          <a:xfrm>
            <a:off x="1403350" y="4285353"/>
            <a:ext cx="95331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None/>
            </a:pPr>
            <a:r>
              <a:rPr lang="es-ES" altLang="es-ES" sz="2400" dirty="0">
                <a:solidFill>
                  <a:schemeClr val="accent1">
                    <a:lumMod val="75000"/>
                  </a:schemeClr>
                </a:solidFill>
                <a:latin typeface="+mj-lt"/>
                <a:ea typeface="ヒラギノ角ゴ Pro W3" pitchFamily="124" charset="-128"/>
              </a:rPr>
              <a:t>Procurar utilizarla lo menos posible</a:t>
            </a:r>
          </a:p>
        </p:txBody>
      </p:sp>
      <p:sp>
        <p:nvSpPr>
          <p:cNvPr id="9" name="Rectangle 10">
            <a:extLst>
              <a:ext uri="{FF2B5EF4-FFF2-40B4-BE49-F238E27FC236}">
                <a16:creationId xmlns:a16="http://schemas.microsoft.com/office/drawing/2014/main" id="{077B681B-AC03-0FCD-4A26-45A3600FBB9C}"/>
              </a:ext>
            </a:extLst>
          </p:cNvPr>
          <p:cNvSpPr>
            <a:spLocks noChangeArrowheads="1"/>
          </p:cNvSpPr>
          <p:nvPr/>
        </p:nvSpPr>
        <p:spPr bwMode="auto">
          <a:xfrm>
            <a:off x="1403350" y="3769416"/>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sp>
        <p:nvSpPr>
          <p:cNvPr id="10" name="Rectangle 4">
            <a:extLst>
              <a:ext uri="{FF2B5EF4-FFF2-40B4-BE49-F238E27FC236}">
                <a16:creationId xmlns:a16="http://schemas.microsoft.com/office/drawing/2014/main" id="{AB5C35EB-B60A-AA4D-EC5F-B815ACDFBF0F}"/>
              </a:ext>
            </a:extLst>
          </p:cNvPr>
          <p:cNvSpPr>
            <a:spLocks noChangeArrowheads="1"/>
          </p:cNvSpPr>
          <p:nvPr/>
        </p:nvSpPr>
        <p:spPr bwMode="auto">
          <a:xfrm>
            <a:off x="1403350" y="2411823"/>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Rapidez</a:t>
            </a:r>
          </a:p>
          <a:p>
            <a:pPr>
              <a:spcBef>
                <a:spcPts val="0"/>
              </a:spcBef>
              <a:buClr>
                <a:schemeClr val="tx2">
                  <a:lumMod val="75000"/>
                </a:schemeClr>
              </a:buClr>
            </a:pPr>
            <a:r>
              <a:rPr lang="es-ES" altLang="es-ES" sz="2400" dirty="0">
                <a:solidFill>
                  <a:schemeClr val="accent1">
                    <a:lumMod val="75000"/>
                  </a:schemeClr>
                </a:solidFill>
                <a:latin typeface="+mj-lt"/>
              </a:rPr>
              <a:t>Contestación inmediata</a:t>
            </a:r>
          </a:p>
          <a:p>
            <a:pPr>
              <a:spcBef>
                <a:spcPts val="0"/>
              </a:spcBef>
              <a:buClr>
                <a:schemeClr val="tx2">
                  <a:lumMod val="75000"/>
                </a:schemeClr>
              </a:buClr>
            </a:pPr>
            <a:r>
              <a:rPr lang="es-ES" altLang="es-ES" sz="2400" b="0" dirty="0">
                <a:solidFill>
                  <a:schemeClr val="accent1">
                    <a:lumMod val="75000"/>
                  </a:schemeClr>
                </a:solidFill>
                <a:latin typeface="+mj-lt"/>
              </a:rPr>
              <a:t>Contacto verbal</a:t>
            </a:r>
          </a:p>
        </p:txBody>
      </p:sp>
      <p:sp>
        <p:nvSpPr>
          <p:cNvPr id="11" name="Rectangle 6">
            <a:extLst>
              <a:ext uri="{FF2B5EF4-FFF2-40B4-BE49-F238E27FC236}">
                <a16:creationId xmlns:a16="http://schemas.microsoft.com/office/drawing/2014/main" id="{DB418C18-157A-FC8B-C16C-F150B85E1887}"/>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INTERCONSULTA TELEFÓNICA: VENTAJAS</a:t>
            </a:r>
          </a:p>
        </p:txBody>
      </p:sp>
      <p:pic>
        <p:nvPicPr>
          <p:cNvPr id="7" name="Imagen 6" descr="Logotipo, nombre de la empresa&#10;&#10;Descripción generada automáticamente">
            <a:extLst>
              <a:ext uri="{FF2B5EF4-FFF2-40B4-BE49-F238E27FC236}">
                <a16:creationId xmlns:a16="http://schemas.microsoft.com/office/drawing/2014/main" id="{07C5901B-8979-322C-2FB7-FBAB63F037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83804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6" name="Rectangle 2">
            <a:extLst>
              <a:ext uri="{FF2B5EF4-FFF2-40B4-BE49-F238E27FC236}">
                <a16:creationId xmlns:a16="http://schemas.microsoft.com/office/drawing/2014/main" id="{CFF24B48-BA66-8AC4-8710-F005BFAC9489}"/>
              </a:ext>
            </a:extLst>
          </p:cNvPr>
          <p:cNvSpPr txBox="1">
            <a:spLocks noChangeArrowheads="1"/>
          </p:cNvSpPr>
          <p:nvPr/>
        </p:nvSpPr>
        <p:spPr>
          <a:xfrm>
            <a:off x="2716192" y="601495"/>
            <a:ext cx="675961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 ELECTRÓNICA</a:t>
            </a:r>
          </a:p>
        </p:txBody>
      </p:sp>
      <p:sp>
        <p:nvSpPr>
          <p:cNvPr id="10" name="Rectangle 4">
            <a:extLst>
              <a:ext uri="{FF2B5EF4-FFF2-40B4-BE49-F238E27FC236}">
                <a16:creationId xmlns:a16="http://schemas.microsoft.com/office/drawing/2014/main" id="{AB5C35EB-B60A-AA4D-EC5F-B815ACDFBF0F}"/>
              </a:ext>
            </a:extLst>
          </p:cNvPr>
          <p:cNvSpPr>
            <a:spLocks noChangeArrowheads="1"/>
          </p:cNvSpPr>
          <p:nvPr/>
        </p:nvSpPr>
        <p:spPr bwMode="auto">
          <a:xfrm>
            <a:off x="1404937" y="2407366"/>
            <a:ext cx="9682054" cy="31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ja-JP" sz="2400" b="0" dirty="0">
                <a:solidFill>
                  <a:schemeClr val="accent1">
                    <a:lumMod val="75000"/>
                  </a:schemeClr>
                </a:solidFill>
                <a:latin typeface="+mj-lt"/>
                <a:ea typeface="MS PGothic" panose="020B0600070205080204" pitchFamily="34" charset="-128"/>
              </a:rPr>
              <a:t>Solicitud/respuesta pueden no ser bien comprendidas</a:t>
            </a:r>
            <a:endParaRPr lang="es-ES" altLang="es-ES" sz="2400" b="0" dirty="0">
              <a:solidFill>
                <a:schemeClr val="accent1">
                  <a:lumMod val="75000"/>
                </a:schemeClr>
              </a:solidFill>
              <a:latin typeface="+mj-lt"/>
            </a:endParaRPr>
          </a:p>
          <a:p>
            <a:pPr>
              <a:spcBef>
                <a:spcPts val="0"/>
              </a:spcBef>
              <a:buClr>
                <a:schemeClr val="tx2">
                  <a:lumMod val="75000"/>
                </a:schemeClr>
              </a:buClr>
            </a:pPr>
            <a:r>
              <a:rPr lang="es-ES" altLang="es-ES" sz="2400" b="0" dirty="0">
                <a:solidFill>
                  <a:schemeClr val="accent1">
                    <a:lumMod val="75000"/>
                  </a:schemeClr>
                </a:solidFill>
                <a:latin typeface="+mj-lt"/>
              </a:rPr>
              <a:t>Mal momento para el consultor </a:t>
            </a:r>
            <a:r>
              <a:rPr lang="es-ES" altLang="es-ES" sz="2400" b="0" dirty="0">
                <a:solidFill>
                  <a:schemeClr val="accent1">
                    <a:lumMod val="75000"/>
                  </a:schemeClr>
                </a:solidFill>
                <a:latin typeface="+mj-lt"/>
                <a:ea typeface="Arial Unicode MS" panose="020B0604020202020204" pitchFamily="34" charset="-128"/>
                <a:cs typeface="Arial Unicode MS" panose="020B0604020202020204" pitchFamily="34" charset="-128"/>
              </a:rPr>
              <a:t>→ </a:t>
            </a:r>
            <a:r>
              <a:rPr lang="es-ES" altLang="es-ES" sz="2400" b="0" dirty="0">
                <a:solidFill>
                  <a:schemeClr val="accent1">
                    <a:lumMod val="75000"/>
                  </a:schemeClr>
                </a:solidFill>
                <a:latin typeface="+mj-lt"/>
              </a:rPr>
              <a:t>respuesta apresurada</a:t>
            </a:r>
          </a:p>
          <a:p>
            <a:pPr>
              <a:spcBef>
                <a:spcPts val="0"/>
              </a:spcBef>
              <a:buClr>
                <a:schemeClr val="tx2">
                  <a:lumMod val="75000"/>
                </a:schemeClr>
              </a:buClr>
            </a:pPr>
            <a:r>
              <a:rPr lang="es-ES" altLang="ja-JP" sz="2400" b="0" dirty="0">
                <a:solidFill>
                  <a:schemeClr val="accent1">
                    <a:lumMod val="75000"/>
                  </a:schemeClr>
                </a:solidFill>
                <a:latin typeface="+mj-lt"/>
                <a:ea typeface="MS PGothic" panose="020B0600070205080204" pitchFamily="34" charset="-128"/>
              </a:rPr>
              <a:t>Se “obliga” a responder sin poder meditar, valorar pruebas disponibles o consultar fuentes de información</a:t>
            </a:r>
            <a:endParaRPr lang="es-ES" altLang="es-ES" sz="2400" b="0" dirty="0">
              <a:solidFill>
                <a:schemeClr val="accent1">
                  <a:lumMod val="75000"/>
                </a:schemeClr>
              </a:solidFill>
              <a:latin typeface="+mj-lt"/>
            </a:endParaRPr>
          </a:p>
          <a:p>
            <a:pPr>
              <a:spcBef>
                <a:spcPts val="0"/>
              </a:spcBef>
              <a:buClr>
                <a:schemeClr val="tx2">
                  <a:lumMod val="75000"/>
                </a:schemeClr>
              </a:buClr>
            </a:pPr>
            <a:r>
              <a:rPr lang="es-ES" altLang="ja-JP" sz="2400" b="0" dirty="0">
                <a:solidFill>
                  <a:schemeClr val="accent1">
                    <a:lumMod val="75000"/>
                  </a:schemeClr>
                </a:solidFill>
                <a:latin typeface="+mj-lt"/>
                <a:ea typeface="MS PGothic" panose="020B0600070205080204" pitchFamily="34" charset="-128"/>
              </a:rPr>
              <a:t>No hay registro de lo dicho por ambas partes</a:t>
            </a:r>
            <a:endParaRPr lang="es-ES" altLang="es-ES" sz="2400" b="0" dirty="0">
              <a:solidFill>
                <a:schemeClr val="accent1">
                  <a:lumMod val="75000"/>
                </a:schemeClr>
              </a:solidFill>
              <a:latin typeface="+mj-lt"/>
            </a:endParaRPr>
          </a:p>
          <a:p>
            <a:pPr>
              <a:spcBef>
                <a:spcPts val="0"/>
              </a:spcBef>
              <a:buClr>
                <a:schemeClr val="tx2">
                  <a:lumMod val="75000"/>
                </a:schemeClr>
              </a:buClr>
            </a:pPr>
            <a:r>
              <a:rPr lang="es-ES" altLang="es-ES" sz="2400" b="0" dirty="0">
                <a:solidFill>
                  <a:schemeClr val="accent1">
                    <a:lumMod val="75000"/>
                  </a:schemeClr>
                </a:solidFill>
                <a:latin typeface="+mj-lt"/>
              </a:rPr>
              <a:t>No se registra ni valora la carga de trabajo originada</a:t>
            </a:r>
          </a:p>
          <a:p>
            <a:pPr>
              <a:spcBef>
                <a:spcPts val="0"/>
              </a:spcBef>
              <a:buClr>
                <a:schemeClr val="tx2">
                  <a:lumMod val="75000"/>
                </a:schemeClr>
              </a:buClr>
            </a:pPr>
            <a:r>
              <a:rPr lang="es-ES" altLang="ja-JP" sz="2400" b="0" dirty="0">
                <a:solidFill>
                  <a:schemeClr val="accent1">
                    <a:lumMod val="75000"/>
                  </a:schemeClr>
                </a:solidFill>
                <a:latin typeface="+mj-lt"/>
                <a:ea typeface="MS PGothic" panose="020B0600070205080204" pitchFamily="34" charset="-128"/>
              </a:rPr>
              <a:t>¿Seguro? - No utilizar sistemas de mensajería tipo WhatsApp</a:t>
            </a:r>
            <a:r>
              <a:rPr lang="es-ES" altLang="ja-JP" sz="2400" b="0" baseline="30000" dirty="0">
                <a:solidFill>
                  <a:schemeClr val="accent1">
                    <a:lumMod val="75000"/>
                  </a:schemeClr>
                </a:solidFill>
                <a:latin typeface="+mj-lt"/>
                <a:ea typeface="MS PGothic" panose="020B0600070205080204" pitchFamily="34" charset="-128"/>
                <a:cs typeface="Arial" panose="020B0604020202020204" pitchFamily="34" charset="0"/>
              </a:rPr>
              <a:t>®</a:t>
            </a:r>
            <a:endParaRPr lang="es-ES" altLang="es-ES" sz="2400" b="0" baseline="30000" dirty="0">
              <a:solidFill>
                <a:schemeClr val="accent1">
                  <a:lumMod val="75000"/>
                </a:schemeClr>
              </a:solidFill>
              <a:latin typeface="+mj-lt"/>
              <a:cs typeface="Arial" panose="020B0604020202020204" pitchFamily="34" charset="0"/>
            </a:endParaRPr>
          </a:p>
        </p:txBody>
      </p:sp>
      <p:sp>
        <p:nvSpPr>
          <p:cNvPr id="11" name="Rectangle 6">
            <a:extLst>
              <a:ext uri="{FF2B5EF4-FFF2-40B4-BE49-F238E27FC236}">
                <a16:creationId xmlns:a16="http://schemas.microsoft.com/office/drawing/2014/main" id="{DB418C18-157A-FC8B-C16C-F150B85E1887}"/>
              </a:ext>
            </a:extLst>
          </p:cNvPr>
          <p:cNvSpPr>
            <a:spLocks noChangeArrowheads="1"/>
          </p:cNvSpPr>
          <p:nvPr/>
        </p:nvSpPr>
        <p:spPr bwMode="auto">
          <a:xfrm>
            <a:off x="1404937" y="1844675"/>
            <a:ext cx="807087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INTERCONSULTA TELEFÓNICA: INCONVENIENTES</a:t>
            </a:r>
          </a:p>
        </p:txBody>
      </p:sp>
      <p:pic>
        <p:nvPicPr>
          <p:cNvPr id="7" name="Imagen 6" descr="Logotipo, nombre de la empresa&#10;&#10;Descripción generada automáticamente">
            <a:extLst>
              <a:ext uri="{FF2B5EF4-FFF2-40B4-BE49-F238E27FC236}">
                <a16:creationId xmlns:a16="http://schemas.microsoft.com/office/drawing/2014/main" id="{336DFF8C-ADE3-172A-B359-9C5695268B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95555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10" name="Rectangle 4">
            <a:extLst>
              <a:ext uri="{FF2B5EF4-FFF2-40B4-BE49-F238E27FC236}">
                <a16:creationId xmlns:a16="http://schemas.microsoft.com/office/drawing/2014/main" id="{AB5C35EB-B60A-AA4D-EC5F-B815ACDFBF0F}"/>
              </a:ext>
            </a:extLst>
          </p:cNvPr>
          <p:cNvSpPr>
            <a:spLocks noChangeArrowheads="1"/>
          </p:cNvSpPr>
          <p:nvPr/>
        </p:nvSpPr>
        <p:spPr bwMode="auto">
          <a:xfrm>
            <a:off x="1404938" y="2406913"/>
            <a:ext cx="9834080" cy="31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Impresión “subjetiva” muy importante</a:t>
            </a:r>
            <a:endParaRPr lang="es-ES" altLang="es-ES" sz="2400" dirty="0">
              <a:solidFill>
                <a:schemeClr val="accent1">
                  <a:lumMod val="75000"/>
                </a:schemeClr>
              </a:solidFill>
              <a:latin typeface="+mj-lt"/>
            </a:endParaRPr>
          </a:p>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Son un escaparate de la organización, profesionalidad y prestigio, tanto del servicio que la solicita como del que la contesta</a:t>
            </a:r>
            <a:endParaRPr lang="es-ES" altLang="es-ES" sz="2400" dirty="0">
              <a:solidFill>
                <a:schemeClr val="accent1">
                  <a:lumMod val="75000"/>
                </a:schemeClr>
              </a:solidFill>
              <a:latin typeface="+mj-lt"/>
            </a:endParaRPr>
          </a:p>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Son un reflejo de la profesionalidad y prestigio del solicitante y del consultor</a:t>
            </a:r>
            <a:endParaRPr lang="es-ES" altLang="es-ES" sz="2400" baseline="30000" dirty="0">
              <a:solidFill>
                <a:schemeClr val="accent1">
                  <a:lumMod val="75000"/>
                </a:schemeClr>
              </a:solidFill>
              <a:latin typeface="+mj-lt"/>
              <a:cs typeface="Arial" panose="020B0604020202020204" pitchFamily="34" charset="0"/>
            </a:endParaRPr>
          </a:p>
          <a:p>
            <a:pPr>
              <a:spcBef>
                <a:spcPts val="0"/>
              </a:spcBef>
              <a:buClr>
                <a:schemeClr val="tx2">
                  <a:lumMod val="75000"/>
                </a:schemeClr>
              </a:buClr>
            </a:pPr>
            <a:r>
              <a:rPr lang="es-ES" altLang="es-ES" sz="2400" dirty="0">
                <a:solidFill>
                  <a:schemeClr val="accent1">
                    <a:lumMod val="75000"/>
                  </a:schemeClr>
                </a:solidFill>
                <a:latin typeface="+mj-lt"/>
              </a:rPr>
              <a:t>Cuando un comunicado de un médico a otro no es correcto, el que lo recibe asume que es por falta de interés, escasa competencia profesional o ambos</a:t>
            </a:r>
          </a:p>
          <a:p>
            <a:pPr>
              <a:spcBef>
                <a:spcPts val="0"/>
              </a:spcBef>
              <a:buClr>
                <a:schemeClr val="tx2">
                  <a:lumMod val="75000"/>
                </a:schemeClr>
              </a:buClr>
            </a:pPr>
            <a:r>
              <a:rPr lang="es-ES" altLang="ja-JP" sz="2400" dirty="0">
                <a:solidFill>
                  <a:schemeClr val="accent1">
                    <a:lumMod val="75000"/>
                  </a:schemeClr>
                </a:solidFill>
                <a:latin typeface="+mj-lt"/>
                <a:ea typeface="MS PGothic" panose="020B0600070205080204" pitchFamily="34" charset="-128"/>
              </a:rPr>
              <a:t>Fundamental organizarlas, registrarlas y analizarlas</a:t>
            </a:r>
            <a:endParaRPr lang="es-ES" altLang="es-ES" sz="2400" dirty="0">
              <a:solidFill>
                <a:schemeClr val="accent1">
                  <a:lumMod val="75000"/>
                </a:schemeClr>
              </a:solidFill>
              <a:latin typeface="+mj-lt"/>
            </a:endParaRPr>
          </a:p>
        </p:txBody>
      </p:sp>
      <p:sp>
        <p:nvSpPr>
          <p:cNvPr id="11" name="Rectangle 6">
            <a:extLst>
              <a:ext uri="{FF2B5EF4-FFF2-40B4-BE49-F238E27FC236}">
                <a16:creationId xmlns:a16="http://schemas.microsoft.com/office/drawing/2014/main" id="{DB418C18-157A-FC8B-C16C-F150B85E1887}"/>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ASPECTOS COLATERALES</a:t>
            </a:r>
          </a:p>
        </p:txBody>
      </p:sp>
      <p:sp>
        <p:nvSpPr>
          <p:cNvPr id="9" name="Rectangle 2">
            <a:extLst>
              <a:ext uri="{FF2B5EF4-FFF2-40B4-BE49-F238E27FC236}">
                <a16:creationId xmlns:a16="http://schemas.microsoft.com/office/drawing/2014/main" id="{37DB9238-E4B7-57C5-5541-DB3F02F8A68C}"/>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pic>
        <p:nvPicPr>
          <p:cNvPr id="6" name="Imagen 5" descr="Logotipo, nombre de la empresa&#10;&#10;Descripción generada automáticamente">
            <a:extLst>
              <a:ext uri="{FF2B5EF4-FFF2-40B4-BE49-F238E27FC236}">
                <a16:creationId xmlns:a16="http://schemas.microsoft.com/office/drawing/2014/main" id="{5B29AE12-67C2-94CB-12FA-5565DAC622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174715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10" name="Rectangle 4">
            <a:extLst>
              <a:ext uri="{FF2B5EF4-FFF2-40B4-BE49-F238E27FC236}">
                <a16:creationId xmlns:a16="http://schemas.microsoft.com/office/drawing/2014/main" id="{AB5C35EB-B60A-AA4D-EC5F-B815ACDFBF0F}"/>
              </a:ext>
            </a:extLst>
          </p:cNvPr>
          <p:cNvSpPr>
            <a:spLocks noChangeArrowheads="1"/>
          </p:cNvSpPr>
          <p:nvPr/>
        </p:nvSpPr>
        <p:spPr bwMode="auto">
          <a:xfrm>
            <a:off x="1404938" y="2360613"/>
            <a:ext cx="9682054" cy="31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a:lnSpc>
                <a:spcPct val="110000"/>
              </a:lnSpc>
              <a:spcBef>
                <a:spcPct val="0"/>
              </a:spcBef>
              <a:buClrTx/>
              <a:buSzTx/>
              <a:buNone/>
            </a:pPr>
            <a:r>
              <a:rPr lang="es-ES" altLang="es-ES" sz="2400" dirty="0">
                <a:solidFill>
                  <a:schemeClr val="accent1">
                    <a:lumMod val="75000"/>
                  </a:schemeClr>
                </a:solidFill>
                <a:latin typeface="+mj-lt"/>
                <a:ea typeface="ヒラギノ角ゴ Pro W3" pitchFamily="124" charset="-128"/>
              </a:rPr>
              <a:t>La interconsulta es la actividad asistencial más difícil y complicada. A la dificultad que conlleva un enfermo se añade el hecho de “colaborar” y estar supeditado a otro médico</a:t>
            </a:r>
          </a:p>
        </p:txBody>
      </p:sp>
      <p:sp>
        <p:nvSpPr>
          <p:cNvPr id="9" name="Rectangle 2">
            <a:extLst>
              <a:ext uri="{FF2B5EF4-FFF2-40B4-BE49-F238E27FC236}">
                <a16:creationId xmlns:a16="http://schemas.microsoft.com/office/drawing/2014/main" id="{37DB9238-E4B7-57C5-5541-DB3F02F8A68C}"/>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pic>
        <p:nvPicPr>
          <p:cNvPr id="6" name="Imagen 5" descr="Logotipo, nombre de la empresa&#10;&#10;Descripción generada automáticamente">
            <a:extLst>
              <a:ext uri="{FF2B5EF4-FFF2-40B4-BE49-F238E27FC236}">
                <a16:creationId xmlns:a16="http://schemas.microsoft.com/office/drawing/2014/main" id="{F62678B8-EE0E-C822-90C3-21E311E295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08987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BC7F625-74D9-22D3-6BE3-975599DC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7747" y="3864686"/>
            <a:ext cx="3115833" cy="1818484"/>
          </a:xfrm>
          <a:prstGeom prst="rect">
            <a:avLst/>
          </a:prstGeom>
          <a:effectLst/>
        </p:spPr>
      </p:pic>
      <p:pic>
        <p:nvPicPr>
          <p:cNvPr id="4" name="Imagen 3" descr="Logotipo, nombre de la empresa&#10;&#10;Descripción generada automáticamente">
            <a:extLst>
              <a:ext uri="{FF2B5EF4-FFF2-40B4-BE49-F238E27FC236}">
                <a16:creationId xmlns:a16="http://schemas.microsoft.com/office/drawing/2014/main" id="{7BE724EB-15CF-9E99-A21A-D1A5D00BCC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3605" y="1174830"/>
            <a:ext cx="2244789" cy="2348473"/>
          </a:xfrm>
          <a:prstGeom prst="rect">
            <a:avLst/>
          </a:prstGeom>
          <a:noFill/>
          <a:ln>
            <a:noFill/>
          </a:ln>
        </p:spPr>
      </p:pic>
    </p:spTree>
    <p:extLst>
      <p:ext uri="{BB962C8B-B14F-4D97-AF65-F5344CB8AC3E}">
        <p14:creationId xmlns:p14="http://schemas.microsoft.com/office/powerpoint/2010/main" val="427755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0710"/>
            <a:ext cx="8673059"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i="1" u="sng" dirty="0">
                <a:solidFill>
                  <a:schemeClr val="accent1">
                    <a:lumMod val="75000"/>
                  </a:schemeClr>
                </a:solidFill>
                <a:latin typeface="+mj-lt"/>
              </a:rPr>
              <a:t>Urgente:</a:t>
            </a:r>
            <a:r>
              <a:rPr lang="es-ES" altLang="es-ES" sz="2400" b="0" dirty="0">
                <a:solidFill>
                  <a:schemeClr val="accent1">
                    <a:lumMod val="75000"/>
                  </a:schemeClr>
                </a:solidFill>
                <a:latin typeface="+mj-lt"/>
              </a:rPr>
              <a:t> Precisa una respuesta inmediata</a:t>
            </a:r>
          </a:p>
          <a:p>
            <a:pPr>
              <a:buClr>
                <a:schemeClr val="tx2">
                  <a:lumMod val="75000"/>
                </a:schemeClr>
              </a:buClr>
            </a:pPr>
            <a:r>
              <a:rPr lang="es-ES" altLang="es-ES" sz="2400" i="1" u="sng" dirty="0">
                <a:solidFill>
                  <a:schemeClr val="accent1">
                    <a:lumMod val="75000"/>
                  </a:schemeClr>
                </a:solidFill>
                <a:latin typeface="+mj-lt"/>
              </a:rPr>
              <a:t>Preferente:</a:t>
            </a:r>
            <a:r>
              <a:rPr lang="es-ES" altLang="es-ES" sz="2400" dirty="0">
                <a:solidFill>
                  <a:schemeClr val="accent1">
                    <a:lumMod val="75000"/>
                  </a:schemeClr>
                </a:solidFill>
                <a:latin typeface="+mj-lt"/>
              </a:rPr>
              <a:t> Respuesta en un plazo máximo de 24h</a:t>
            </a:r>
          </a:p>
          <a:p>
            <a:pPr>
              <a:buClr>
                <a:schemeClr val="tx2">
                  <a:lumMod val="75000"/>
                </a:schemeClr>
              </a:buClr>
            </a:pPr>
            <a:r>
              <a:rPr lang="es-ES" altLang="es-ES" sz="2400" b="0" i="1" u="sng" dirty="0">
                <a:solidFill>
                  <a:schemeClr val="accent1">
                    <a:lumMod val="75000"/>
                  </a:schemeClr>
                </a:solidFill>
                <a:latin typeface="+mj-lt"/>
              </a:rPr>
              <a:t>Ordinaria o normal:</a:t>
            </a:r>
            <a:r>
              <a:rPr lang="es-ES" altLang="es-ES" sz="2400" b="0" dirty="0">
                <a:solidFill>
                  <a:schemeClr val="accent1">
                    <a:lumMod val="75000"/>
                  </a:schemeClr>
                </a:solidFill>
                <a:latin typeface="+mj-lt"/>
              </a:rPr>
              <a:t> La respuesta puede demorarse más de 24h</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TIPOS (por su prioridad)</a:t>
            </a:r>
          </a:p>
        </p:txBody>
      </p:sp>
      <p:sp>
        <p:nvSpPr>
          <p:cNvPr id="11" name="Text Box 9">
            <a:extLst>
              <a:ext uri="{FF2B5EF4-FFF2-40B4-BE49-F238E27FC236}">
                <a16:creationId xmlns:a16="http://schemas.microsoft.com/office/drawing/2014/main" id="{7A9589EE-8FC0-45F2-9F6E-44C311F0429B}"/>
              </a:ext>
            </a:extLst>
          </p:cNvPr>
          <p:cNvSpPr txBox="1">
            <a:spLocks noChangeArrowheads="1"/>
          </p:cNvSpPr>
          <p:nvPr/>
        </p:nvSpPr>
        <p:spPr bwMode="auto">
          <a:xfrm>
            <a:off x="1403350" y="4634954"/>
            <a:ext cx="96157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just">
              <a:spcBef>
                <a:spcPct val="0"/>
              </a:spcBef>
              <a:buClrTx/>
              <a:buSzTx/>
              <a:buFontTx/>
              <a:buNone/>
            </a:pPr>
            <a:r>
              <a:rPr lang="es-ES" altLang="es-ES" sz="2400" b="0" dirty="0">
                <a:solidFill>
                  <a:schemeClr val="accent1">
                    <a:lumMod val="75000"/>
                  </a:schemeClr>
                </a:solidFill>
                <a:latin typeface="+mj-lt"/>
                <a:ea typeface="ヒラギノ角ゴ Pro W3" pitchFamily="124" charset="-128"/>
              </a:rPr>
              <a:t>Al no conocer con certeza qué nos vamos a encontrar, se deben responder lo antes posible. En 24h deberían estar contestadas la gran mayoría, solo en algunos casos se pueden demorar más</a:t>
            </a:r>
          </a:p>
        </p:txBody>
      </p:sp>
      <p:sp>
        <p:nvSpPr>
          <p:cNvPr id="12" name="Rectangle 10">
            <a:extLst>
              <a:ext uri="{FF2B5EF4-FFF2-40B4-BE49-F238E27FC236}">
                <a16:creationId xmlns:a16="http://schemas.microsoft.com/office/drawing/2014/main" id="{1B51913B-C418-A3C8-281C-758466D1A177}"/>
              </a:ext>
            </a:extLst>
          </p:cNvPr>
          <p:cNvSpPr>
            <a:spLocks noChangeArrowheads="1"/>
          </p:cNvSpPr>
          <p:nvPr/>
        </p:nvSpPr>
        <p:spPr bwMode="auto">
          <a:xfrm>
            <a:off x="1403350" y="4119017"/>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7" name="Imagen 6" descr="Logotipo, nombre de la empresa&#10;&#10;Descripción generada automáticamente">
            <a:extLst>
              <a:ext uri="{FF2B5EF4-FFF2-40B4-BE49-F238E27FC236}">
                <a16:creationId xmlns:a16="http://schemas.microsoft.com/office/drawing/2014/main" id="{D0EE13BF-BF20-5413-494F-C1127CA2BE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203262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32712"/>
            <a:ext cx="9682054"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i="1" u="sng" dirty="0">
                <a:solidFill>
                  <a:schemeClr val="accent1">
                    <a:lumMod val="75000"/>
                  </a:schemeClr>
                </a:solidFill>
                <a:latin typeface="+mj-lt"/>
              </a:rPr>
              <a:t>Formal:</a:t>
            </a:r>
            <a:r>
              <a:rPr lang="es-ES" altLang="es-ES" sz="2400" b="0" dirty="0">
                <a:solidFill>
                  <a:schemeClr val="accent1">
                    <a:lumMod val="75000"/>
                  </a:schemeClr>
                </a:solidFill>
                <a:latin typeface="+mj-lt"/>
              </a:rPr>
              <a:t> El consultor revisa la historia y los datos disponibles, interroga y examina al paciente y documenta formalmente sus recomendaciones</a:t>
            </a:r>
          </a:p>
          <a:p>
            <a:pPr>
              <a:buClr>
                <a:schemeClr val="tx2">
                  <a:lumMod val="75000"/>
                </a:schemeClr>
              </a:buClr>
            </a:pPr>
            <a:r>
              <a:rPr lang="es-ES" altLang="es-ES" sz="2400" b="0" i="1" u="sng" dirty="0">
                <a:solidFill>
                  <a:schemeClr val="accent1">
                    <a:lumMod val="75000"/>
                  </a:schemeClr>
                </a:solidFill>
                <a:latin typeface="+mj-lt"/>
              </a:rPr>
              <a:t>Informal</a:t>
            </a:r>
            <a:r>
              <a:rPr lang="es-ES" altLang="es-ES" sz="2400" b="0" u="sng" dirty="0">
                <a:solidFill>
                  <a:schemeClr val="accent1">
                    <a:lumMod val="75000"/>
                  </a:schemeClr>
                </a:solidFill>
                <a:latin typeface="+mj-lt"/>
              </a:rPr>
              <a:t>: </a:t>
            </a:r>
            <a:r>
              <a:rPr lang="es-ES" altLang="es-ES" sz="2400" b="0" dirty="0">
                <a:solidFill>
                  <a:schemeClr val="accent1">
                    <a:lumMod val="75000"/>
                  </a:schemeClr>
                </a:solidFill>
                <a:latin typeface="+mj-lt"/>
              </a:rPr>
              <a:t>No cumple todos los requisitos de la interconsulta formal, pero puede ser extensa y profunda en sus juicios y valoraciones</a:t>
            </a:r>
          </a:p>
          <a:p>
            <a:pPr>
              <a:buClr>
                <a:schemeClr val="tx2">
                  <a:lumMod val="75000"/>
                </a:schemeClr>
              </a:buClr>
            </a:pPr>
            <a:endParaRPr lang="es-ES" altLang="es-ES" sz="2400" b="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TIPOS (por sus características formales)</a:t>
            </a:r>
          </a:p>
        </p:txBody>
      </p:sp>
      <p:sp>
        <p:nvSpPr>
          <p:cNvPr id="12" name="Rectangle 10">
            <a:extLst>
              <a:ext uri="{FF2B5EF4-FFF2-40B4-BE49-F238E27FC236}">
                <a16:creationId xmlns:a16="http://schemas.microsoft.com/office/drawing/2014/main" id="{1B51913B-C418-A3C8-281C-758466D1A177}"/>
              </a:ext>
            </a:extLst>
          </p:cNvPr>
          <p:cNvSpPr>
            <a:spLocks noChangeArrowheads="1"/>
          </p:cNvSpPr>
          <p:nvPr/>
        </p:nvSpPr>
        <p:spPr bwMode="auto">
          <a:xfrm>
            <a:off x="1403350" y="4297692"/>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sp>
        <p:nvSpPr>
          <p:cNvPr id="10" name="CuadroTexto 9">
            <a:extLst>
              <a:ext uri="{FF2B5EF4-FFF2-40B4-BE49-F238E27FC236}">
                <a16:creationId xmlns:a16="http://schemas.microsoft.com/office/drawing/2014/main" id="{D8EE0874-BE57-B49C-7AF9-ACE4DB263C5B}"/>
              </a:ext>
            </a:extLst>
          </p:cNvPr>
          <p:cNvSpPr txBox="1"/>
          <p:nvPr/>
        </p:nvSpPr>
        <p:spPr>
          <a:xfrm>
            <a:off x="1403350" y="4869509"/>
            <a:ext cx="7366328" cy="478272"/>
          </a:xfrm>
          <a:prstGeom prst="rect">
            <a:avLst/>
          </a:prstGeom>
          <a:noFill/>
        </p:spPr>
        <p:txBody>
          <a:bodyPr wrap="square">
            <a:spAutoFit/>
          </a:bodyPr>
          <a:lstStyle/>
          <a:p>
            <a:pPr algn="just">
              <a:lnSpc>
                <a:spcPct val="110000"/>
              </a:lnSpc>
              <a:spcBef>
                <a:spcPct val="0"/>
              </a:spcBef>
              <a:buClrTx/>
              <a:buSzTx/>
              <a:buFontTx/>
              <a:buNone/>
            </a:pPr>
            <a:r>
              <a:rPr lang="es-ES" altLang="es-ES" sz="2400" b="0" dirty="0">
                <a:solidFill>
                  <a:schemeClr val="accent1">
                    <a:lumMod val="75000"/>
                  </a:schemeClr>
                </a:solidFill>
                <a:latin typeface="+mj-lt"/>
                <a:ea typeface="ヒラギノ角ゴ Pro W3" pitchFamily="124" charset="-128"/>
              </a:rPr>
              <a:t>Procurar hacer el menor número posible de informales</a:t>
            </a:r>
          </a:p>
        </p:txBody>
      </p:sp>
      <p:pic>
        <p:nvPicPr>
          <p:cNvPr id="7" name="Imagen 6" descr="Logotipo, nombre de la empresa&#10;&#10;Descripción generada automáticamente">
            <a:extLst>
              <a:ext uri="{FF2B5EF4-FFF2-40B4-BE49-F238E27FC236}">
                <a16:creationId xmlns:a16="http://schemas.microsoft.com/office/drawing/2014/main" id="{F77C7C24-FD38-43DD-B650-71E9F839D8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23816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29439"/>
            <a:ext cx="9682054" cy="321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dirty="0">
                <a:solidFill>
                  <a:schemeClr val="accent1">
                    <a:lumMod val="75000"/>
                  </a:schemeClr>
                </a:solidFill>
                <a:latin typeface="+mj-lt"/>
              </a:rPr>
              <a:t>Obtener un diagnóstico o tratamiento</a:t>
            </a:r>
          </a:p>
          <a:p>
            <a:pPr>
              <a:spcBef>
                <a:spcPts val="0"/>
              </a:spcBef>
              <a:buClr>
                <a:schemeClr val="tx2">
                  <a:lumMod val="75000"/>
                </a:schemeClr>
              </a:buClr>
            </a:pPr>
            <a:r>
              <a:rPr lang="es-ES" altLang="es-ES" sz="2400" dirty="0">
                <a:solidFill>
                  <a:schemeClr val="accent1">
                    <a:lumMod val="75000"/>
                  </a:schemeClr>
                </a:solidFill>
                <a:latin typeface="+mj-lt"/>
              </a:rPr>
              <a:t>Una segunda opinión</a:t>
            </a:r>
          </a:p>
          <a:p>
            <a:pPr>
              <a:spcBef>
                <a:spcPts val="0"/>
              </a:spcBef>
              <a:buClr>
                <a:schemeClr val="tx2">
                  <a:lumMod val="75000"/>
                </a:schemeClr>
              </a:buClr>
            </a:pPr>
            <a:r>
              <a:rPr lang="es-ES" altLang="es-ES" sz="2400" dirty="0">
                <a:solidFill>
                  <a:schemeClr val="accent1">
                    <a:lumMod val="75000"/>
                  </a:schemeClr>
                </a:solidFill>
                <a:latin typeface="+mj-lt"/>
              </a:rPr>
              <a:t>Realizar un procedimiento</a:t>
            </a:r>
          </a:p>
          <a:p>
            <a:pPr>
              <a:spcBef>
                <a:spcPts val="0"/>
              </a:spcBef>
              <a:buClr>
                <a:schemeClr val="tx2">
                  <a:lumMod val="75000"/>
                </a:schemeClr>
              </a:buClr>
            </a:pPr>
            <a:r>
              <a:rPr lang="es-ES" altLang="es-ES" sz="2400" dirty="0">
                <a:solidFill>
                  <a:schemeClr val="accent1">
                    <a:lumMod val="75000"/>
                  </a:schemeClr>
                </a:solidFill>
                <a:latin typeface="+mj-lt"/>
              </a:rPr>
              <a:t>Sobrecarga del solicitante</a:t>
            </a:r>
          </a:p>
          <a:p>
            <a:pPr>
              <a:spcBef>
                <a:spcPts val="0"/>
              </a:spcBef>
              <a:buClr>
                <a:schemeClr val="tx2">
                  <a:lumMod val="75000"/>
                </a:schemeClr>
              </a:buClr>
            </a:pPr>
            <a:r>
              <a:rPr lang="es-ES" altLang="es-ES" sz="2400" dirty="0">
                <a:solidFill>
                  <a:schemeClr val="accent1">
                    <a:lumMod val="75000"/>
                  </a:schemeClr>
                </a:solidFill>
                <a:latin typeface="+mj-lt"/>
              </a:rPr>
              <a:t>Reducir la ansiedad del solicitante</a:t>
            </a:r>
          </a:p>
          <a:p>
            <a:pPr>
              <a:spcBef>
                <a:spcPts val="0"/>
              </a:spcBef>
              <a:buClr>
                <a:schemeClr val="tx2">
                  <a:lumMod val="75000"/>
                </a:schemeClr>
              </a:buClr>
            </a:pPr>
            <a:r>
              <a:rPr lang="es-ES" altLang="es-ES" sz="2400" dirty="0">
                <a:solidFill>
                  <a:schemeClr val="accent1">
                    <a:lumMod val="75000"/>
                  </a:schemeClr>
                </a:solidFill>
                <a:latin typeface="+mj-lt"/>
              </a:rPr>
              <a:t>Acceso fácil al consultor</a:t>
            </a:r>
          </a:p>
          <a:p>
            <a:pPr>
              <a:spcBef>
                <a:spcPts val="0"/>
              </a:spcBef>
              <a:buClr>
                <a:schemeClr val="tx2">
                  <a:lumMod val="75000"/>
                </a:schemeClr>
              </a:buClr>
            </a:pPr>
            <a:r>
              <a:rPr lang="es-ES" altLang="es-ES" sz="2400" dirty="0">
                <a:solidFill>
                  <a:schemeClr val="accent1">
                    <a:lumMod val="75000"/>
                  </a:schemeClr>
                </a:solidFill>
                <a:latin typeface="+mj-lt"/>
              </a:rPr>
              <a:t>Petición del paciente</a:t>
            </a:r>
          </a:p>
          <a:p>
            <a:pPr>
              <a:spcBef>
                <a:spcPts val="0"/>
              </a:spcBef>
              <a:buClr>
                <a:schemeClr val="tx2">
                  <a:lumMod val="75000"/>
                </a:schemeClr>
              </a:buClr>
            </a:pPr>
            <a:r>
              <a:rPr lang="es-ES" altLang="es-ES" sz="2400" b="0" dirty="0">
                <a:solidFill>
                  <a:schemeClr val="accent1">
                    <a:lumMod val="75000"/>
                  </a:schemeClr>
                </a:solidFill>
                <a:latin typeface="+mj-lt"/>
              </a:rPr>
              <a:t>Otros</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MOTIVOS DE SOLICITUD</a:t>
            </a:r>
          </a:p>
        </p:txBody>
      </p:sp>
      <p:pic>
        <p:nvPicPr>
          <p:cNvPr id="7" name="Imagen 6" descr="Logotipo, nombre de la empresa&#10;&#10;Descripción generada automáticamente">
            <a:extLst>
              <a:ext uri="{FF2B5EF4-FFF2-40B4-BE49-F238E27FC236}">
                <a16:creationId xmlns:a16="http://schemas.microsoft.com/office/drawing/2014/main" id="{5ADA09B8-8BE6-6741-803F-8A5E52C1C4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06533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3350" y="2423716"/>
            <a:ext cx="9682054" cy="237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dirty="0">
                <a:solidFill>
                  <a:schemeClr val="accent1">
                    <a:lumMod val="75000"/>
                  </a:schemeClr>
                </a:solidFill>
                <a:latin typeface="+mj-lt"/>
              </a:rPr>
              <a:t>Información insuficiente en la solicitud</a:t>
            </a:r>
          </a:p>
          <a:p>
            <a:pPr>
              <a:spcBef>
                <a:spcPts val="0"/>
              </a:spcBef>
              <a:buClr>
                <a:schemeClr val="tx2">
                  <a:lumMod val="75000"/>
                </a:schemeClr>
              </a:buClr>
            </a:pPr>
            <a:r>
              <a:rPr lang="es-ES" altLang="es-ES" sz="2400" dirty="0">
                <a:solidFill>
                  <a:schemeClr val="accent1">
                    <a:lumMod val="75000"/>
                  </a:schemeClr>
                </a:solidFill>
                <a:latin typeface="+mj-lt"/>
              </a:rPr>
              <a:t>Historia clínica inadecuada</a:t>
            </a:r>
          </a:p>
          <a:p>
            <a:pPr>
              <a:spcBef>
                <a:spcPts val="0"/>
              </a:spcBef>
              <a:buClr>
                <a:schemeClr val="tx2">
                  <a:lumMod val="75000"/>
                </a:schemeClr>
              </a:buClr>
            </a:pPr>
            <a:r>
              <a:rPr lang="es-ES" altLang="es-ES" sz="2400" dirty="0">
                <a:solidFill>
                  <a:schemeClr val="accent1">
                    <a:lumMod val="75000"/>
                  </a:schemeClr>
                </a:solidFill>
                <a:latin typeface="+mj-lt"/>
              </a:rPr>
              <a:t>Interconsulta duplicada</a:t>
            </a:r>
          </a:p>
          <a:p>
            <a:pPr>
              <a:spcBef>
                <a:spcPts val="0"/>
              </a:spcBef>
              <a:buClr>
                <a:schemeClr val="tx2">
                  <a:lumMod val="75000"/>
                </a:schemeClr>
              </a:buClr>
            </a:pPr>
            <a:r>
              <a:rPr lang="es-ES" altLang="es-ES" sz="2400" dirty="0">
                <a:solidFill>
                  <a:schemeClr val="accent1">
                    <a:lumMod val="75000"/>
                  </a:schemeClr>
                </a:solidFill>
                <a:latin typeface="+mj-lt"/>
              </a:rPr>
              <a:t>Repeticiones injustificadas</a:t>
            </a:r>
          </a:p>
          <a:p>
            <a:pPr>
              <a:spcBef>
                <a:spcPts val="0"/>
              </a:spcBef>
              <a:buClr>
                <a:schemeClr val="tx2">
                  <a:lumMod val="75000"/>
                </a:schemeClr>
              </a:buClr>
            </a:pPr>
            <a:r>
              <a:rPr lang="es-ES" altLang="es-ES" sz="2400" dirty="0">
                <a:solidFill>
                  <a:schemeClr val="accent1">
                    <a:lumMod val="75000"/>
                  </a:schemeClr>
                </a:solidFill>
                <a:latin typeface="+mj-lt"/>
              </a:rPr>
              <a:t>Servicio no adecuado</a:t>
            </a:r>
          </a:p>
          <a:p>
            <a:pPr>
              <a:spcBef>
                <a:spcPts val="0"/>
              </a:spcBef>
              <a:buClr>
                <a:schemeClr val="tx2">
                  <a:lumMod val="75000"/>
                </a:schemeClr>
              </a:buClr>
            </a:pPr>
            <a:r>
              <a:rPr lang="es-ES" altLang="es-ES" sz="2400" dirty="0">
                <a:solidFill>
                  <a:schemeClr val="accent1">
                    <a:lumMod val="75000"/>
                  </a:schemeClr>
                </a:solidFill>
                <a:latin typeface="+mj-lt"/>
              </a:rPr>
              <a:t>Patología propia del solicitante </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PROFESIONALIDAD DE LA SOLICITUD</a:t>
            </a:r>
          </a:p>
        </p:txBody>
      </p:sp>
      <p:sp>
        <p:nvSpPr>
          <p:cNvPr id="7" name="Text Box 9">
            <a:extLst>
              <a:ext uri="{FF2B5EF4-FFF2-40B4-BE49-F238E27FC236}">
                <a16:creationId xmlns:a16="http://schemas.microsoft.com/office/drawing/2014/main" id="{5E5E94CB-D66F-088D-6917-688161881349}"/>
              </a:ext>
            </a:extLst>
          </p:cNvPr>
          <p:cNvSpPr txBox="1">
            <a:spLocks noChangeArrowheads="1"/>
          </p:cNvSpPr>
          <p:nvPr/>
        </p:nvSpPr>
        <p:spPr bwMode="auto">
          <a:xfrm>
            <a:off x="1403350" y="5415034"/>
            <a:ext cx="95347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s-ES" altLang="es-ES" sz="2400" b="0" dirty="0">
                <a:solidFill>
                  <a:schemeClr val="accent1">
                    <a:lumMod val="75000"/>
                  </a:schemeClr>
                </a:solidFill>
                <a:latin typeface="+mj-lt"/>
                <a:ea typeface="ヒラギノ角ゴ Pro W3" pitchFamily="124" charset="-128"/>
              </a:rPr>
              <a:t>Dados los múltiples problemas en la solicitud de la interconsulta, debemos estar preparados para cualquier eventualidad</a:t>
            </a:r>
          </a:p>
        </p:txBody>
      </p:sp>
      <p:sp>
        <p:nvSpPr>
          <p:cNvPr id="8" name="Rectangle 10">
            <a:extLst>
              <a:ext uri="{FF2B5EF4-FFF2-40B4-BE49-F238E27FC236}">
                <a16:creationId xmlns:a16="http://schemas.microsoft.com/office/drawing/2014/main" id="{07BA013C-344E-6345-C1FC-4E830D57B888}"/>
              </a:ext>
            </a:extLst>
          </p:cNvPr>
          <p:cNvSpPr>
            <a:spLocks noChangeArrowheads="1"/>
          </p:cNvSpPr>
          <p:nvPr/>
        </p:nvSpPr>
        <p:spPr bwMode="auto">
          <a:xfrm>
            <a:off x="1403350" y="4871371"/>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9" name="Imagen 8" descr="Logotipo, nombre de la empresa&#10;&#10;Descripción generada automáticamente">
            <a:extLst>
              <a:ext uri="{FF2B5EF4-FFF2-40B4-BE49-F238E27FC236}">
                <a16:creationId xmlns:a16="http://schemas.microsoft.com/office/drawing/2014/main" id="{2783FA0C-09AD-B4BB-389A-5141ED5D73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42141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7" name="Rectangle 4">
            <a:extLst>
              <a:ext uri="{FF2B5EF4-FFF2-40B4-BE49-F238E27FC236}">
                <a16:creationId xmlns:a16="http://schemas.microsoft.com/office/drawing/2014/main" id="{47D99AFA-5E47-1169-78A1-7276537CE9F5}"/>
              </a:ext>
            </a:extLst>
          </p:cNvPr>
          <p:cNvSpPr>
            <a:spLocks noChangeArrowheads="1"/>
          </p:cNvSpPr>
          <p:nvPr/>
        </p:nvSpPr>
        <p:spPr bwMode="auto">
          <a:xfrm>
            <a:off x="1403350" y="2429113"/>
            <a:ext cx="9682054" cy="203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dirty="0">
                <a:solidFill>
                  <a:schemeClr val="accent1">
                    <a:lumMod val="75000"/>
                  </a:schemeClr>
                </a:solidFill>
                <a:latin typeface="+mj-lt"/>
              </a:rPr>
              <a:t>Operar en las mejores condiciones posibles</a:t>
            </a:r>
          </a:p>
          <a:p>
            <a:pPr>
              <a:spcBef>
                <a:spcPts val="0"/>
              </a:spcBef>
              <a:buClr>
                <a:schemeClr val="tx2">
                  <a:lumMod val="75000"/>
                </a:schemeClr>
              </a:buClr>
            </a:pPr>
            <a:r>
              <a:rPr lang="es-ES" altLang="es-ES" sz="2400" dirty="0">
                <a:solidFill>
                  <a:schemeClr val="accent1">
                    <a:lumMod val="75000"/>
                  </a:schemeClr>
                </a:solidFill>
                <a:latin typeface="+mj-lt"/>
              </a:rPr>
              <a:t>Que se complique lo menos posible</a:t>
            </a:r>
          </a:p>
          <a:p>
            <a:pPr>
              <a:spcBef>
                <a:spcPts val="0"/>
              </a:spcBef>
              <a:buClr>
                <a:schemeClr val="tx2">
                  <a:lumMod val="75000"/>
                </a:schemeClr>
              </a:buClr>
            </a:pPr>
            <a:r>
              <a:rPr lang="es-ES" altLang="es-ES" sz="2400" dirty="0">
                <a:solidFill>
                  <a:schemeClr val="accent1">
                    <a:lumMod val="75000"/>
                  </a:schemeClr>
                </a:solidFill>
                <a:latin typeface="+mj-lt"/>
              </a:rPr>
              <a:t>Si se complica que se resuelva lo antes posible</a:t>
            </a:r>
          </a:p>
          <a:p>
            <a:pPr>
              <a:spcBef>
                <a:spcPts val="0"/>
              </a:spcBef>
              <a:buClr>
                <a:schemeClr val="tx2">
                  <a:lumMod val="75000"/>
                </a:schemeClr>
              </a:buClr>
            </a:pPr>
            <a:r>
              <a:rPr lang="es-ES" altLang="es-ES" sz="2400" dirty="0">
                <a:solidFill>
                  <a:schemeClr val="accent1">
                    <a:lumMod val="75000"/>
                  </a:schemeClr>
                </a:solidFill>
                <a:latin typeface="+mj-lt"/>
              </a:rPr>
              <a:t>Dar el alta lo antes posible</a:t>
            </a:r>
          </a:p>
          <a:p>
            <a:pPr>
              <a:spcBef>
                <a:spcPts val="0"/>
              </a:spcBef>
              <a:buClr>
                <a:schemeClr val="tx2">
                  <a:lumMod val="75000"/>
                </a:schemeClr>
              </a:buClr>
            </a:pPr>
            <a:r>
              <a:rPr lang="es-ES" altLang="es-ES" sz="2400" dirty="0">
                <a:solidFill>
                  <a:schemeClr val="accent1">
                    <a:lumMod val="75000"/>
                  </a:schemeClr>
                </a:solidFill>
                <a:latin typeface="+mj-lt"/>
              </a:rPr>
              <a:t>… Traspasar la responsabilidad sobre el enfermo</a:t>
            </a:r>
          </a:p>
        </p:txBody>
      </p:sp>
      <p:sp>
        <p:nvSpPr>
          <p:cNvPr id="8" name="Rectangle 6">
            <a:extLst>
              <a:ext uri="{FF2B5EF4-FFF2-40B4-BE49-F238E27FC236}">
                <a16:creationId xmlns:a16="http://schemas.microsoft.com/office/drawing/2014/main" id="{FFD20970-4742-FCBB-0F48-1C9DAC2775DB}"/>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QUÉ QUIEREN DE NOSOTROS</a:t>
            </a:r>
          </a:p>
        </p:txBody>
      </p:sp>
      <p:sp>
        <p:nvSpPr>
          <p:cNvPr id="9" name="Text Box 9">
            <a:extLst>
              <a:ext uri="{FF2B5EF4-FFF2-40B4-BE49-F238E27FC236}">
                <a16:creationId xmlns:a16="http://schemas.microsoft.com/office/drawing/2014/main" id="{248DA067-8A03-E153-D5D3-2EFCBA4547B5}"/>
              </a:ext>
            </a:extLst>
          </p:cNvPr>
          <p:cNvSpPr txBox="1">
            <a:spLocks noChangeArrowheads="1"/>
          </p:cNvSpPr>
          <p:nvPr/>
        </p:nvSpPr>
        <p:spPr bwMode="auto">
          <a:xfrm>
            <a:off x="1403350" y="5155646"/>
            <a:ext cx="94421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s-ES" altLang="es-ES" sz="2400" b="0" dirty="0">
                <a:solidFill>
                  <a:schemeClr val="accent1">
                    <a:lumMod val="75000"/>
                  </a:schemeClr>
                </a:solidFill>
                <a:latin typeface="+mj-lt"/>
                <a:ea typeface="ヒラギノ角ゴ Pro W3" pitchFamily="124" charset="-128"/>
              </a:rPr>
              <a:t>Dados los múltiples </a:t>
            </a:r>
            <a:r>
              <a:rPr lang="es-ES" altLang="es-ES" sz="2400" dirty="0">
                <a:solidFill>
                  <a:schemeClr val="accent1">
                    <a:lumMod val="75000"/>
                  </a:schemeClr>
                </a:solidFill>
                <a:latin typeface="+mj-lt"/>
                <a:ea typeface="ヒラギノ角ゴ Pro W3" pitchFamily="124" charset="-128"/>
              </a:rPr>
              <a:t>motivos de</a:t>
            </a:r>
            <a:r>
              <a:rPr lang="es-ES" altLang="es-ES" sz="2400" b="0" dirty="0">
                <a:solidFill>
                  <a:schemeClr val="accent1">
                    <a:lumMod val="75000"/>
                  </a:schemeClr>
                </a:solidFill>
                <a:latin typeface="+mj-lt"/>
                <a:ea typeface="ヒラギノ角ゴ Pro W3" pitchFamily="124" charset="-128"/>
              </a:rPr>
              <a:t> solicitud de la interconsulta, debemos estar preparados para cualquier tipo de petición</a:t>
            </a:r>
          </a:p>
        </p:txBody>
      </p:sp>
      <p:sp>
        <p:nvSpPr>
          <p:cNvPr id="10" name="Rectangle 10">
            <a:extLst>
              <a:ext uri="{FF2B5EF4-FFF2-40B4-BE49-F238E27FC236}">
                <a16:creationId xmlns:a16="http://schemas.microsoft.com/office/drawing/2014/main" id="{CB532FD8-B6C2-42E9-1FD5-25D15985B586}"/>
              </a:ext>
            </a:extLst>
          </p:cNvPr>
          <p:cNvSpPr>
            <a:spLocks noChangeArrowheads="1"/>
          </p:cNvSpPr>
          <p:nvPr/>
        </p:nvSpPr>
        <p:spPr bwMode="auto">
          <a:xfrm>
            <a:off x="1403350" y="4582004"/>
            <a:ext cx="70548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Recomendación</a:t>
            </a:r>
          </a:p>
        </p:txBody>
      </p:sp>
      <p:pic>
        <p:nvPicPr>
          <p:cNvPr id="3" name="Imagen 2" descr="Logotipo, nombre de la empresa&#10;&#10;Descripción generada automáticamente">
            <a:extLst>
              <a:ext uri="{FF2B5EF4-FFF2-40B4-BE49-F238E27FC236}">
                <a16:creationId xmlns:a16="http://schemas.microsoft.com/office/drawing/2014/main" id="{5411C630-6B1F-AA5F-222B-C7760E930F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40968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30515"/>
            <a:ext cx="9682054" cy="274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dirty="0">
                <a:solidFill>
                  <a:schemeClr val="accent1">
                    <a:lumMod val="75000"/>
                  </a:schemeClr>
                </a:solidFill>
                <a:latin typeface="+mj-lt"/>
              </a:rPr>
              <a:t>Personal no motivado o en formación</a:t>
            </a:r>
          </a:p>
          <a:p>
            <a:pPr>
              <a:spcBef>
                <a:spcPts val="0"/>
              </a:spcBef>
              <a:buClr>
                <a:schemeClr val="tx2">
                  <a:lumMod val="75000"/>
                </a:schemeClr>
              </a:buClr>
            </a:pPr>
            <a:r>
              <a:rPr lang="es-ES" altLang="es-ES" sz="2400" dirty="0">
                <a:solidFill>
                  <a:schemeClr val="accent1">
                    <a:lumMod val="75000"/>
                  </a:schemeClr>
                </a:solidFill>
                <a:latin typeface="+mj-lt"/>
              </a:rPr>
              <a:t>Decirles cómo tienen que hacer su trabajo</a:t>
            </a:r>
          </a:p>
          <a:p>
            <a:pPr>
              <a:spcBef>
                <a:spcPts val="0"/>
              </a:spcBef>
              <a:buClr>
                <a:schemeClr val="tx2">
                  <a:lumMod val="75000"/>
                </a:schemeClr>
              </a:buClr>
            </a:pPr>
            <a:r>
              <a:rPr lang="es-ES" altLang="es-ES" sz="2400" dirty="0">
                <a:solidFill>
                  <a:schemeClr val="accent1">
                    <a:lumMod val="75000"/>
                  </a:schemeClr>
                </a:solidFill>
                <a:latin typeface="+mj-lt"/>
              </a:rPr>
              <a:t>Esperar que ellos piensen como internistas</a:t>
            </a:r>
          </a:p>
          <a:p>
            <a:pPr>
              <a:spcBef>
                <a:spcPts val="0"/>
              </a:spcBef>
              <a:buClr>
                <a:schemeClr val="tx2">
                  <a:lumMod val="75000"/>
                </a:schemeClr>
              </a:buClr>
            </a:pPr>
            <a:r>
              <a:rPr lang="es-ES" altLang="es-ES" sz="2400" dirty="0">
                <a:solidFill>
                  <a:schemeClr val="accent1">
                    <a:lumMod val="75000"/>
                  </a:schemeClr>
                </a:solidFill>
                <a:latin typeface="+mj-lt"/>
              </a:rPr>
              <a:t>Hacer recomendaciones obvias o muchas</a:t>
            </a:r>
          </a:p>
          <a:p>
            <a:pPr>
              <a:spcBef>
                <a:spcPts val="0"/>
              </a:spcBef>
              <a:buClr>
                <a:schemeClr val="tx2">
                  <a:lumMod val="75000"/>
                </a:schemeClr>
              </a:buClr>
            </a:pPr>
            <a:r>
              <a:rPr lang="es-ES" altLang="es-ES" sz="2400" dirty="0">
                <a:solidFill>
                  <a:schemeClr val="accent1">
                    <a:lumMod val="75000"/>
                  </a:schemeClr>
                </a:solidFill>
                <a:latin typeface="+mj-lt"/>
              </a:rPr>
              <a:t>Iniciar diagnósticos diferenciales</a:t>
            </a:r>
          </a:p>
          <a:p>
            <a:pPr>
              <a:spcBef>
                <a:spcPts val="0"/>
              </a:spcBef>
              <a:buClr>
                <a:schemeClr val="tx2">
                  <a:lumMod val="75000"/>
                </a:schemeClr>
              </a:buClr>
            </a:pPr>
            <a:r>
              <a:rPr lang="es-ES" altLang="es-ES" sz="2400" dirty="0">
                <a:solidFill>
                  <a:schemeClr val="accent1">
                    <a:lumMod val="75000"/>
                  </a:schemeClr>
                </a:solidFill>
                <a:latin typeface="+mj-lt"/>
              </a:rPr>
              <a:t>Cambiar planes terapéuticos</a:t>
            </a:r>
          </a:p>
          <a:p>
            <a:pPr>
              <a:spcBef>
                <a:spcPts val="0"/>
              </a:spcBef>
              <a:buClr>
                <a:schemeClr val="tx2">
                  <a:lumMod val="75000"/>
                </a:schemeClr>
              </a:buClr>
            </a:pPr>
            <a:r>
              <a:rPr lang="es-ES" altLang="es-ES" sz="2400" dirty="0">
                <a:solidFill>
                  <a:schemeClr val="accent1">
                    <a:lumMod val="75000"/>
                  </a:schemeClr>
                </a:solidFill>
                <a:latin typeface="+mj-lt"/>
              </a:rPr>
              <a:t>No focalizarse en los aspectos importantes para ellos</a:t>
            </a:r>
          </a:p>
          <a:p>
            <a:pPr lvl="7">
              <a:spcBef>
                <a:spcPts val="0"/>
              </a:spcBef>
              <a:buClr>
                <a:schemeClr val="tx2">
                  <a:lumMod val="75000"/>
                </a:schemeClr>
              </a:buClr>
            </a:pPr>
            <a:endParaRPr lang="es-ES" altLang="es-ES" sz="2400" dirty="0">
              <a:solidFill>
                <a:schemeClr val="accent1">
                  <a:lumMod val="75000"/>
                </a:schemeClr>
              </a:solidFill>
              <a:latin typeface="+mj-lt"/>
            </a:endParaRP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QUÉ NO QUIEREN DE NOSOTROS</a:t>
            </a:r>
          </a:p>
        </p:txBody>
      </p:sp>
      <p:pic>
        <p:nvPicPr>
          <p:cNvPr id="7" name="Imagen 6" descr="Logotipo, nombre de la empresa&#10;&#10;Descripción generada automáticamente">
            <a:extLst>
              <a:ext uri="{FF2B5EF4-FFF2-40B4-BE49-F238E27FC236}">
                <a16:creationId xmlns:a16="http://schemas.microsoft.com/office/drawing/2014/main" id="{EC3D1CC9-E8E5-5D9A-5E91-05523C4EB8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148638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A05F8B-46BA-6F46-C367-D92E9519B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115" y="33466"/>
            <a:ext cx="1524686" cy="889848"/>
          </a:xfrm>
          <a:prstGeom prst="rect">
            <a:avLst/>
          </a:prstGeom>
          <a:effectLst/>
        </p:spPr>
      </p:pic>
      <p:sp>
        <p:nvSpPr>
          <p:cNvPr id="2" name="Rectangle 2">
            <a:extLst>
              <a:ext uri="{FF2B5EF4-FFF2-40B4-BE49-F238E27FC236}">
                <a16:creationId xmlns:a16="http://schemas.microsoft.com/office/drawing/2014/main" id="{05BAC21B-0011-42B4-4343-5D257C6C6334}"/>
              </a:ext>
            </a:extLst>
          </p:cNvPr>
          <p:cNvSpPr txBox="1">
            <a:spLocks noChangeArrowheads="1"/>
          </p:cNvSpPr>
          <p:nvPr/>
        </p:nvSpPr>
        <p:spPr>
          <a:xfrm>
            <a:off x="3916937" y="600394"/>
            <a:ext cx="4358125" cy="645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altLang="es-ES" sz="4000" b="1" dirty="0">
                <a:solidFill>
                  <a:schemeClr val="accent1">
                    <a:lumMod val="75000"/>
                  </a:schemeClr>
                </a:solidFill>
              </a:rPr>
              <a:t>INTERCONSULTAS</a:t>
            </a:r>
          </a:p>
        </p:txBody>
      </p:sp>
      <p:sp>
        <p:nvSpPr>
          <p:cNvPr id="3" name="Rectangle 4">
            <a:extLst>
              <a:ext uri="{FF2B5EF4-FFF2-40B4-BE49-F238E27FC236}">
                <a16:creationId xmlns:a16="http://schemas.microsoft.com/office/drawing/2014/main" id="{6CBF6953-1D8D-94B2-A8F2-E3BEEFB605FB}"/>
              </a:ext>
            </a:extLst>
          </p:cNvPr>
          <p:cNvSpPr>
            <a:spLocks noChangeArrowheads="1"/>
          </p:cNvSpPr>
          <p:nvPr/>
        </p:nvSpPr>
        <p:spPr bwMode="auto">
          <a:xfrm>
            <a:off x="1404938" y="2429439"/>
            <a:ext cx="9682054" cy="265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spcBef>
                <a:spcPts val="0"/>
              </a:spcBef>
              <a:buClr>
                <a:schemeClr val="tx2">
                  <a:lumMod val="75000"/>
                </a:schemeClr>
              </a:buClr>
            </a:pPr>
            <a:r>
              <a:rPr lang="es-ES" altLang="es-ES" sz="2400" b="0" dirty="0">
                <a:solidFill>
                  <a:schemeClr val="accent1">
                    <a:lumMod val="75000"/>
                  </a:schemeClr>
                </a:solidFill>
                <a:latin typeface="+mj-lt"/>
              </a:rPr>
              <a:t>Mecanismo de puesta en marcha</a:t>
            </a:r>
          </a:p>
          <a:p>
            <a:pPr>
              <a:spcBef>
                <a:spcPts val="0"/>
              </a:spcBef>
              <a:buClr>
                <a:schemeClr val="tx2">
                  <a:lumMod val="75000"/>
                </a:schemeClr>
              </a:buClr>
            </a:pPr>
            <a:r>
              <a:rPr lang="es-ES" altLang="es-ES" sz="2400" b="0" dirty="0">
                <a:solidFill>
                  <a:schemeClr val="accent1">
                    <a:lumMod val="75000"/>
                  </a:schemeClr>
                </a:solidFill>
                <a:latin typeface="+mj-lt"/>
              </a:rPr>
              <a:t>Concordancia solicitante-consultor</a:t>
            </a:r>
          </a:p>
          <a:p>
            <a:pPr>
              <a:spcBef>
                <a:spcPts val="0"/>
              </a:spcBef>
              <a:buClr>
                <a:schemeClr val="tx2">
                  <a:lumMod val="75000"/>
                </a:schemeClr>
              </a:buClr>
            </a:pPr>
            <a:r>
              <a:rPr lang="es-ES" altLang="es-ES" sz="2400" b="0" dirty="0">
                <a:solidFill>
                  <a:schemeClr val="accent1">
                    <a:lumMod val="75000"/>
                  </a:schemeClr>
                </a:solidFill>
                <a:latin typeface="+mj-lt"/>
              </a:rPr>
              <a:t>Transferencia de responsabilidad</a:t>
            </a:r>
          </a:p>
          <a:p>
            <a:pPr>
              <a:spcBef>
                <a:spcPts val="0"/>
              </a:spcBef>
              <a:buClr>
                <a:schemeClr val="tx2">
                  <a:lumMod val="75000"/>
                </a:schemeClr>
              </a:buClr>
            </a:pPr>
            <a:r>
              <a:rPr lang="es-ES" altLang="es-ES" sz="2400" b="0" dirty="0">
                <a:solidFill>
                  <a:schemeClr val="accent1">
                    <a:lumMod val="75000"/>
                  </a:schemeClr>
                </a:solidFill>
                <a:latin typeface="+mj-lt"/>
              </a:rPr>
              <a:t>Fragmentación de la asistencia</a:t>
            </a:r>
          </a:p>
          <a:p>
            <a:pPr>
              <a:spcBef>
                <a:spcPts val="0"/>
              </a:spcBef>
              <a:buClr>
                <a:schemeClr val="tx2">
                  <a:lumMod val="75000"/>
                </a:schemeClr>
              </a:buClr>
            </a:pPr>
            <a:r>
              <a:rPr lang="es-ES" altLang="es-ES" sz="2400" b="0" dirty="0">
                <a:solidFill>
                  <a:schemeClr val="accent1">
                    <a:lumMod val="75000"/>
                  </a:schemeClr>
                </a:solidFill>
                <a:latin typeface="+mj-lt"/>
              </a:rPr>
              <a:t>Tipo de respuesta</a:t>
            </a:r>
          </a:p>
          <a:p>
            <a:pPr>
              <a:spcBef>
                <a:spcPts val="0"/>
              </a:spcBef>
              <a:buClr>
                <a:schemeClr val="tx2">
                  <a:lumMod val="75000"/>
                </a:schemeClr>
              </a:buClr>
            </a:pPr>
            <a:r>
              <a:rPr lang="es-ES" altLang="es-ES" sz="2400" b="0" dirty="0">
                <a:solidFill>
                  <a:schemeClr val="accent1">
                    <a:lumMod val="75000"/>
                  </a:schemeClr>
                </a:solidFill>
                <a:latin typeface="+mj-lt"/>
              </a:rPr>
              <a:t>falta de comunicación</a:t>
            </a:r>
            <a:endParaRPr lang="es-ES" altLang="es-ES" sz="2400" dirty="0">
              <a:solidFill>
                <a:schemeClr val="accent1">
                  <a:lumMod val="75000"/>
                </a:schemeClr>
              </a:solidFill>
              <a:latin typeface="+mj-lt"/>
            </a:endParaRPr>
          </a:p>
          <a:p>
            <a:pPr>
              <a:spcBef>
                <a:spcPts val="0"/>
              </a:spcBef>
              <a:buClr>
                <a:schemeClr val="tx2">
                  <a:lumMod val="75000"/>
                </a:schemeClr>
              </a:buClr>
            </a:pPr>
            <a:r>
              <a:rPr lang="es-ES" altLang="es-ES" sz="2400" b="0" dirty="0">
                <a:solidFill>
                  <a:schemeClr val="accent1">
                    <a:lumMod val="75000"/>
                  </a:schemeClr>
                </a:solidFill>
                <a:latin typeface="+mj-lt"/>
              </a:rPr>
              <a:t>Otros</a:t>
            </a:r>
          </a:p>
        </p:txBody>
      </p:sp>
      <p:sp>
        <p:nvSpPr>
          <p:cNvPr id="6" name="Rectangle 6">
            <a:extLst>
              <a:ext uri="{FF2B5EF4-FFF2-40B4-BE49-F238E27FC236}">
                <a16:creationId xmlns:a16="http://schemas.microsoft.com/office/drawing/2014/main" id="{8FEBD3DE-11C8-0B69-DDAF-AEC8C7E61993}"/>
              </a:ext>
            </a:extLst>
          </p:cNvPr>
          <p:cNvSpPr>
            <a:spLocks noChangeArrowheads="1"/>
          </p:cNvSpPr>
          <p:nvPr/>
        </p:nvSpPr>
        <p:spPr bwMode="auto">
          <a:xfrm>
            <a:off x="1404938" y="1844675"/>
            <a:ext cx="70548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marL="0" indent="0" eaLnBrk="1" hangingPunct="1">
              <a:buNone/>
            </a:pPr>
            <a:r>
              <a:rPr lang="es-ES" altLang="es-ES" sz="2800" b="1" dirty="0">
                <a:solidFill>
                  <a:schemeClr val="accent1">
                    <a:lumMod val="75000"/>
                  </a:schemeClr>
                </a:solidFill>
                <a:latin typeface="+mj-lt"/>
              </a:rPr>
              <a:t>PROBLEMAS</a:t>
            </a:r>
          </a:p>
        </p:txBody>
      </p:sp>
      <p:pic>
        <p:nvPicPr>
          <p:cNvPr id="7" name="Imagen 6" descr="Logotipo, nombre de la empresa&#10;&#10;Descripción generada automáticamente">
            <a:extLst>
              <a:ext uri="{FF2B5EF4-FFF2-40B4-BE49-F238E27FC236}">
                <a16:creationId xmlns:a16="http://schemas.microsoft.com/office/drawing/2014/main" id="{999C92FA-A638-54B1-20D1-D52549C566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600" y="115750"/>
            <a:ext cx="707077" cy="739736"/>
          </a:xfrm>
          <a:prstGeom prst="rect">
            <a:avLst/>
          </a:prstGeom>
          <a:noFill/>
          <a:ln>
            <a:noFill/>
          </a:ln>
        </p:spPr>
      </p:pic>
    </p:spTree>
    <p:extLst>
      <p:ext uri="{BB962C8B-B14F-4D97-AF65-F5344CB8AC3E}">
        <p14:creationId xmlns:p14="http://schemas.microsoft.com/office/powerpoint/2010/main" val="3592793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1909</Words>
  <Application>Microsoft Macintosh PowerPoint</Application>
  <PresentationFormat>Panorámica</PresentationFormat>
  <Paragraphs>263</Paragraphs>
  <Slides>27</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Eduardo Montero Ruiz</dc:creator>
  <cp:lastModifiedBy>Eduardo Montero Ruiz</cp:lastModifiedBy>
  <cp:revision>29</cp:revision>
  <dcterms:created xsi:type="dcterms:W3CDTF">2023-05-27T15:59:50Z</dcterms:created>
  <dcterms:modified xsi:type="dcterms:W3CDTF">2024-01-12T12:20:06Z</dcterms:modified>
</cp:coreProperties>
</file>