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92" r:id="rId4"/>
    <p:sldId id="284" r:id="rId5"/>
    <p:sldId id="259" r:id="rId6"/>
    <p:sldId id="286" r:id="rId7"/>
    <p:sldId id="260" r:id="rId8"/>
    <p:sldId id="287" r:id="rId9"/>
    <p:sldId id="293" r:id="rId10"/>
    <p:sldId id="288" r:id="rId11"/>
    <p:sldId id="289" r:id="rId12"/>
    <p:sldId id="290" r:id="rId13"/>
    <p:sldId id="28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86599"/>
  </p:normalViewPr>
  <p:slideViewPr>
    <p:cSldViewPr snapToGrid="0">
      <p:cViewPr varScale="1">
        <p:scale>
          <a:sx n="110" d="100"/>
          <a:sy n="110" d="100"/>
        </p:scale>
        <p:origin x="736" y="17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63809-5009-E54D-9349-D0D2D7D80128}" type="datetimeFigureOut">
              <a:rPr lang="es-ES" smtClean="0"/>
              <a:t>12/1/24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C77EE-1D74-1548-AD8B-1E746D8426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7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Muchas de las cosas dichas para la interconsulta son aplicables también para la asistencia compartida.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450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 importante saber cuáles son sus miedos principales con respecto a la asistencia compartida.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47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queremos que la asistencia compartida funcione bien, tenemos que tener muy presente todas estas condiciones.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03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existe ningún método de selección lo suficientemente bueno, además solo afectaría a muy pocos enfermos.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048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9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dirty="0"/>
              <a:t>Es fundamental entender bien el concepto de </a:t>
            </a:r>
            <a:r>
              <a:rPr lang="es-ES" sz="1400"/>
              <a:t>asistencia compartida.</a:t>
            </a:r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27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dirty="0"/>
              <a:t>Es fundamental entender bien el concepto de asistencia compartida y aplicarlo correctamente.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61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dirty="0"/>
              <a:t>Es fundamental entender bien el concepto de </a:t>
            </a:r>
            <a:r>
              <a:rPr lang="es-ES" sz="1400"/>
              <a:t>asistencia compartida.</a:t>
            </a:r>
            <a:endParaRPr lang="es-ES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78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Estas son algunas características que diferencian, de forma más o menos clara, la interconsulta de la asistencia compartida.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08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Pero solo con estas dos características se distingue muy bien entre interconsulta y asistencia compartida.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37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los servicios quirúrgicos, lo que esperan de nosotros es que les ayudemos con estos cuatro “posibles”. En los servicios médicos sería algo muy parecido. Nuestro fin principal es ayudar a que se cumplan estos objetivos.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9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general, que no les entorpezcamos en su trabajo.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23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internistas que se dediquen a la asistencia deben poseer, como mínimo, estas cualidades.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C77EE-1D74-1548-AD8B-1E746D8426A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33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DAD8C-3C43-73D5-0BBD-4BA3F41C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6C4B9A-7819-6A89-DDC4-B3A101DF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D03E22-DB02-B656-FA64-5B19E0C9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165C2-0DF6-94EA-EFA7-9884CF0B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3098B-A2CA-CD4C-E99E-AB385BDC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99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40C84-FB68-4208-544C-3DE18C68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4A185-6CC6-AD90-3DB7-2F9DC434A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C1DF6-43A5-BC39-8831-ADE3D20C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DC31E-D514-29AD-E039-3B5A4633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5ABD1-7130-957A-29D4-BF7C5C9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69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B8886E-EB85-C2B7-4517-2E7F4A487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341282-1A08-4B76-07D9-3291A7BC6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018E7-0E1E-E763-E9FE-A42FA6D4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A5E84A-A02B-950E-81C6-DCA29CEB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06AEE-40AB-C7C7-64B1-CB375550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65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030B1-BE81-FAA0-404A-F5196EE5E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5FA16B-B930-0204-D83E-482776C13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65D3A9-2025-124B-8019-33E1B7DD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9EC44-21A6-8496-918E-8E072E8B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0E785C-4D8F-3B3E-F353-EFAC7EB9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1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F5B08-1A73-40FC-5B17-EE386D60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D24C22-BD10-8447-1CFB-247082D0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751AF-5427-D69F-70CC-685C5E09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240E8-2A58-632F-0E1D-4177EE38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CE57-C73E-B8AB-CC91-A5C6DB58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69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FFCCE-F80E-1EED-D4BD-3A3B5EA1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1C1536-4195-1214-046D-A92B8FAA8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158CA7-BF0C-05D6-D292-78B4F96C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D7CABD-72F7-CED1-CE05-437FB65C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C7430E-660C-9B3E-6E6C-E0F4F3AE6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DCAD49-CF12-61DE-1FBE-31345F17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71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1BC65-4F23-2C24-006D-73926E5A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6CF365-5D90-B4B1-E072-E6DD7641C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F070FC-AC8A-BAE5-1E5D-05536F592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02226F-4A78-F7C2-FEEC-CE589ECE3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F34561-F213-9519-B71E-49AAF1DF5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50A143-8B81-A35F-1E4F-D2BBA0A8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0F326B-0ECC-8FA4-B8D2-7908FF54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C2030E-0F92-D14C-5B61-6F26431F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44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522E6-763E-6683-EC00-6CF86707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A80739-90E6-8FF8-260D-BCE4CA66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D0D8FF-D694-5106-0EA9-A832A80A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619810-A18B-35AA-B0B0-715E4FAB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1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B58483-BD78-9A83-6918-4E0D92F5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470C7D-62C2-B9FA-3563-968562CA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4E44-70CE-54EE-9122-B16F026A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56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55B8B-4439-8EF4-0D91-8776314F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262DA-34B7-C918-5978-B7EEFCC5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51F669-96CD-6C92-4ED7-DA87F0035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1B15A2-5D53-287D-A777-55D0620A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D9F2F1-8729-E17B-522D-100FE167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410E57-4EFC-D405-11AF-16A319EF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44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569DD-FC49-A5EC-84F1-99CF3C8C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4C9262-0DAB-AD69-4C90-BE2CEC6BE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AE0C8F-3B7B-5CD6-8390-F1218259B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C373AD-35A9-82DF-E036-06FEA622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A28C6-E5E4-57A9-697C-05EB17E7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EA5CEF-9CEC-651E-6EB6-E1DC439D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86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378DD0-626C-2966-CD09-CB256FFD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6F127-1521-8DCF-AABB-D7CD6A18A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F74E1-014F-F072-465B-7BC95232D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DEBE-A70C-9741-A92C-74062411FFCD}" type="datetimeFigureOut">
              <a:rPr lang="es-ES" smtClean="0"/>
              <a:t>12/1/24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822FBC-D1EE-FE1C-9748-7C52F3399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F2693-D5B1-6E59-263B-7EDF6C007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2A3B-9237-7A4F-BEB7-5694AF61F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06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05B29C-1A4B-443A-1787-F3B3C5F669C5}"/>
              </a:ext>
            </a:extLst>
          </p:cNvPr>
          <p:cNvSpPr txBox="1"/>
          <p:nvPr/>
        </p:nvSpPr>
        <p:spPr>
          <a:xfrm>
            <a:off x="1166648" y="1603105"/>
            <a:ext cx="9858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PROGRAMA DOCENTE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DE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ASISTENCIA COMPARTIDA E INTERCONSULTAS </a:t>
            </a:r>
          </a:p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PARA RESIDENTES</a:t>
            </a:r>
            <a:endParaRPr lang="es-ES" sz="40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3A2143-8FA1-06FB-A876-78D1497B1871}"/>
              </a:ext>
            </a:extLst>
          </p:cNvPr>
          <p:cNvSpPr txBox="1"/>
          <p:nvPr/>
        </p:nvSpPr>
        <p:spPr>
          <a:xfrm>
            <a:off x="2643351" y="4036083"/>
            <a:ext cx="6905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Sesión teórica 4</a:t>
            </a:r>
          </a:p>
          <a:p>
            <a:pPr algn="ct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824695B-3467-F46A-7D89-C376B388B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99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CBF6953-1D8D-94B2-A8F2-E3BEEFB6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432712"/>
            <a:ext cx="9682054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sustituimos a nadie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Las decisiones-clave las toman ellos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Toda la actividad por consenso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Entorpecemos/modificamos su labor lo menos posible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Trabajamos durante “su” ingreso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TEMORES A SUPERAR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0BCC6B1-3338-FE6A-81BD-E400915FB8A0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71AAA7F-E30B-19D5-1E3A-42D7B1170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CBF6953-1D8D-94B2-A8F2-E3BEEFB6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432712"/>
            <a:ext cx="9682054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Tener muy claro lo que quieren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Cambio de mentalidad/características personales del internista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Amplia responsabilidad sobre el enfermo (internista)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limitarnos por especialidad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Ver a todos los pacientes, si es posible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CLAVES DEL ÉXITO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0BCC6B1-3338-FE6A-81BD-E400915FB8A0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27912D1-1420-527F-6C39-B8B86A2B6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30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CBF6953-1D8D-94B2-A8F2-E3BEEFB6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432712"/>
            <a:ext cx="9682054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Mecanismo a demanda malo (</a:t>
            </a: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interconsulta)</a:t>
            </a:r>
            <a:endParaRPr lang="es-ES" altLang="es-ES" sz="2400" b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Cribado por edad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Cribado por patología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Cribado por tipo de ingreso (urgente/programado)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Cribado por tipo de paciente (operado/no operado)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 podrían excluir muy pocos para recibir asistencia compartida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 lo más sencillo desde un punto de vista organizativo y de gestión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POR QUÉ VER A TODOS LOS PACIENTES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0BCC6B1-3338-FE6A-81BD-E400915FB8A0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485641C-1C4C-6098-9BFA-DE0CB8A43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25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C7F625-74D9-22D3-6BE3-975599DC1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47" y="3864686"/>
            <a:ext cx="3115833" cy="1818484"/>
          </a:xfrm>
          <a:prstGeom prst="rect">
            <a:avLst/>
          </a:prstGeom>
          <a:effectLst/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DBD0663-ED9D-A33A-453D-850D08932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06" y="1174830"/>
            <a:ext cx="2244788" cy="23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55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5BAC21B-0011-42B4-4343-5D257C6C6334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BF6953-1D8D-94B2-A8F2-E3BEEFB6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455862"/>
            <a:ext cx="9567862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Responsabilidad y autoridad compartidas en la atención médica de un paciente hospitalizado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DEFINICIÓN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86DAF3-1A23-C254-2EC9-0E540E8ED423}"/>
              </a:ext>
            </a:extLst>
          </p:cNvPr>
          <p:cNvSpPr txBox="1"/>
          <p:nvPr/>
        </p:nvSpPr>
        <p:spPr>
          <a:xfrm>
            <a:off x="1404938" y="3576376"/>
            <a:ext cx="9252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El internista se hace responsable de los problemas médicos preexistentes y nuevos del enfermo, desde el ingreso hasta el alta, sin necesidad de interconsulta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20A9F9-8DEE-FFA7-943F-684A3747F1B5}"/>
              </a:ext>
            </a:extLst>
          </p:cNvPr>
          <p:cNvSpPr txBox="1"/>
          <p:nvPr/>
        </p:nvSpPr>
        <p:spPr>
          <a:xfrm>
            <a:off x="1404937" y="5063411"/>
            <a:ext cx="9252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La AC es automática, no implica ninguna demora en la atención ni una valoración previa del paciente por un médico, sea de la especialidad que sea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CDCA4A1-49D1-7BAD-B750-94BB7A13D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7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5BAC21B-0011-42B4-4343-5D257C6C6334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DEFINICIÓN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FAAA46-CB26-4D12-D126-56509EE2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455862"/>
            <a:ext cx="9567862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El concepto de AC se aplica a modelos asistenciales que van desde aquellos indistinguibles de la interconsulta tradicional hasta aquellos en los que se hace cargo completamente del paciente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FFB8FA8-64E6-8F87-0792-0C8F52167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35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5BAC21B-0011-42B4-4343-5D257C6C6334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BF6953-1D8D-94B2-A8F2-E3BEEFB6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455863"/>
            <a:ext cx="9567862" cy="6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Selección automática, no depende de una valoración médica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DEFINICIÓN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D69BBB5-10AF-462E-6153-7260A7EA7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3137098"/>
            <a:ext cx="9567862" cy="6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Es atendido desde que ingresa hasta el alta, sin demoras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B7799FB-123D-558B-A1EF-C4B715CBB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7" y="3818332"/>
            <a:ext cx="9567862" cy="81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Se hace todo lo que se tenga que hacer, sin pedir permiso, pero coordinados con el especialista responsable del paciente</a:t>
            </a: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0F27DB6-DB83-EB4B-B38D-0DE42A432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7" y="5240657"/>
            <a:ext cx="9567862" cy="64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2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Como a cualquier paciente de medicina interna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es-E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269D470-0CC5-C9BE-F071-F7448F545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13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DIFERENCIAS CON LA INTERCONSULTA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0DDC3E5-F41B-2313-5B7B-25CC3FCF6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85325"/>
              </p:ext>
            </p:extLst>
          </p:nvPr>
        </p:nvGraphicFramePr>
        <p:xfrm>
          <a:off x="1852742" y="2805862"/>
          <a:ext cx="8486516" cy="2924693"/>
        </p:xfrm>
        <a:graphic>
          <a:graphicData uri="http://schemas.openxmlformats.org/drawingml/2006/table">
            <a:tbl>
              <a:tblPr firstRow="1" bandRow="1">
                <a:effectLst>
                  <a:innerShdw blurRad="190500">
                    <a:schemeClr val="tx2"/>
                  </a:innerShdw>
                </a:effectLst>
                <a:tableStyleId>{5C22544A-7EE6-4342-B048-85BDC9FD1C3A}</a:tableStyleId>
              </a:tblPr>
              <a:tblGrid>
                <a:gridCol w="4245756">
                  <a:extLst>
                    <a:ext uri="{9D8B030D-6E8A-4147-A177-3AD203B41FA5}">
                      <a16:colId xmlns:a16="http://schemas.microsoft.com/office/drawing/2014/main" val="2621500686"/>
                    </a:ext>
                  </a:extLst>
                </a:gridCol>
                <a:gridCol w="4240760">
                  <a:extLst>
                    <a:ext uri="{9D8B030D-6E8A-4147-A177-3AD203B41FA5}">
                      <a16:colId xmlns:a16="http://schemas.microsoft.com/office/drawing/2014/main" val="3939640186"/>
                    </a:ext>
                  </a:extLst>
                </a:gridCol>
              </a:tblGrid>
              <a:tr h="36109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Interconsulta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Asistencia compartida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8206"/>
                  </a:ext>
                </a:extLst>
              </a:tr>
              <a:tr h="368457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 demanda – valoración previa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Automática – criterios preestablecidos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56354"/>
                  </a:ext>
                </a:extLst>
              </a:tr>
              <a:tr h="341957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Circunscrita al motivo de consulta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Atención integral-global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21819"/>
                  </a:ext>
                </a:extLst>
              </a:tr>
              <a:tr h="373269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Desde la solicitud hasta el cierre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Durante todo el ingreso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61861"/>
                  </a:ext>
                </a:extLst>
              </a:tr>
              <a:tr h="339482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Mala comunicación entre médicos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Comunicación fluida entre médicos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61303"/>
                  </a:ext>
                </a:extLst>
              </a:tr>
              <a:tr h="387524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Problemas de coordinación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Buena coordinación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37900"/>
                  </a:ext>
                </a:extLst>
              </a:tr>
              <a:tr h="365381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 deben ofrecer recomendaciones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 toman y ejecutan decisiones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66821"/>
                  </a:ext>
                </a:extLst>
              </a:tr>
              <a:tr h="387524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Responsabilidad limitada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Responsabilidad compartida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128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357770E-8550-C121-AFD7-BE2187079026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1E70F5A-0DF0-29BD-4B92-6740884B5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62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DIFERENCIAS CON LA INTERCONSULTA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0DDC3E5-F41B-2313-5B7B-25CC3FCF6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8761"/>
              </p:ext>
            </p:extLst>
          </p:nvPr>
        </p:nvGraphicFramePr>
        <p:xfrm>
          <a:off x="1852742" y="2805862"/>
          <a:ext cx="8486516" cy="2924693"/>
        </p:xfrm>
        <a:graphic>
          <a:graphicData uri="http://schemas.openxmlformats.org/drawingml/2006/table">
            <a:tbl>
              <a:tblPr firstRow="1" bandRow="1">
                <a:effectLst>
                  <a:innerShdw blurRad="190500">
                    <a:schemeClr val="tx2"/>
                  </a:innerShdw>
                </a:effectLst>
                <a:tableStyleId>{5C22544A-7EE6-4342-B048-85BDC9FD1C3A}</a:tableStyleId>
              </a:tblPr>
              <a:tblGrid>
                <a:gridCol w="4245756">
                  <a:extLst>
                    <a:ext uri="{9D8B030D-6E8A-4147-A177-3AD203B41FA5}">
                      <a16:colId xmlns:a16="http://schemas.microsoft.com/office/drawing/2014/main" val="2621500686"/>
                    </a:ext>
                  </a:extLst>
                </a:gridCol>
                <a:gridCol w="4240760">
                  <a:extLst>
                    <a:ext uri="{9D8B030D-6E8A-4147-A177-3AD203B41FA5}">
                      <a16:colId xmlns:a16="http://schemas.microsoft.com/office/drawing/2014/main" val="3939640186"/>
                    </a:ext>
                  </a:extLst>
                </a:gridCol>
              </a:tblGrid>
              <a:tr h="361099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Interconsulta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Asistencia compartida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8206"/>
                  </a:ext>
                </a:extLst>
              </a:tr>
              <a:tr h="368457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 demanda – valoración previa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Automática – criterios preestablecidos</a:t>
                      </a: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56354"/>
                  </a:ext>
                </a:extLst>
              </a:tr>
              <a:tr h="341957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21819"/>
                  </a:ext>
                </a:extLst>
              </a:tr>
              <a:tr h="373269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Desde la solicitud hasta el cierre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/>
                          <a:cs typeface="Times New Roman" panose="02020603050405020304" pitchFamily="18" charset="0"/>
                        </a:rPr>
                        <a:t>Durante todo el ingreso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61861"/>
                  </a:ext>
                </a:extLst>
              </a:tr>
              <a:tr h="339482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61303"/>
                  </a:ext>
                </a:extLst>
              </a:tr>
              <a:tr h="387524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337900"/>
                  </a:ext>
                </a:extLst>
              </a:tr>
              <a:tr h="365381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666821"/>
                  </a:ext>
                </a:extLst>
              </a:tr>
              <a:tr h="387524"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spcAft>
                          <a:spcPts val="0"/>
                        </a:spcAft>
                        <a:buClr>
                          <a:schemeClr val="accent1">
                            <a:lumMod val="75000"/>
                          </a:schemeClr>
                        </a:buClr>
                        <a:buFont typeface="Symbol" panose="05050102010706020507" pitchFamily="18" charset="2"/>
                        <a:buChar char=""/>
                      </a:pPr>
                      <a:endParaRPr lang="es-E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0128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357770E-8550-C121-AFD7-BE2187079026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BDFEC67-5729-EF40-A1D7-C38A302A4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5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CBF6953-1D8D-94B2-A8F2-E3BEEFB6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432712"/>
            <a:ext cx="9682054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Operar en las mejores condiciones posible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Que el paciente se complique lo menos posible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 se complica, que se resuelva lo antes posible la complicación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Dar de alta lo antes posible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QUÉ QUIEREN DE NOSOTROS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0BCC6B1-3338-FE6A-81BD-E400915FB8A0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07DA499-B793-476A-4E4E-33CC5920B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6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CBF6953-1D8D-94B2-A8F2-E3BEEFB6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432712"/>
            <a:ext cx="9682054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no motivado o no resolutivo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Decirles cómo tienen que hacer su trabajo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Esperar que ellos piensen como internistas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focalizarse en los aspectos importantes para ellos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Cambiar planes terapéuticos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Iniciar diagnósticos diferenciales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BD3DE-11C8-0B69-DDAF-AEC8C7E6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QUÉ NO QUIEREN DE NOSOTROS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0BCC6B1-3338-FE6A-81BD-E400915FB8A0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8F4A8CA-1D9D-5C5F-FA66-00E6D39EB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81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3A05F8B-46BA-6F46-C367-D92E9519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15" y="33466"/>
            <a:ext cx="1524686" cy="889848"/>
          </a:xfrm>
          <a:prstGeom prst="rect">
            <a:avLst/>
          </a:prstGeom>
          <a:effectLst/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0BCC6B1-3338-FE6A-81BD-E400915FB8A0}"/>
              </a:ext>
            </a:extLst>
          </p:cNvPr>
          <p:cNvSpPr txBox="1">
            <a:spLocks noChangeArrowheads="1"/>
          </p:cNvSpPr>
          <p:nvPr/>
        </p:nvSpPr>
        <p:spPr>
          <a:xfrm>
            <a:off x="3106562" y="594260"/>
            <a:ext cx="6164613" cy="64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ES" sz="4000" b="1" dirty="0">
                <a:solidFill>
                  <a:schemeClr val="accent1">
                    <a:lumMod val="75000"/>
                  </a:schemeClr>
                </a:solidFill>
              </a:rPr>
              <a:t>ASISTENCIA COMPARTIDA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BDE7DFF-99EB-E835-8C75-8D970F15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432712"/>
            <a:ext cx="9682054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Muy resolutivo y pragmático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Capacidad de adaptación, cada servicio es diferente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s-ES" altLang="es-ES" sz="24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“Don de gentes” / trabajo en equipo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CC96D-D827-98C4-D5AA-F470967AD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44675"/>
            <a:ext cx="7054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s-ES" altLang="es-E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ACTITUD Y CONDICIONES DEL INTERNISTA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4ADB20A-70EB-5EEC-4EA8-72543FF8D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" y="115750"/>
            <a:ext cx="707077" cy="739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17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723</Words>
  <Application>Microsoft Macintosh PowerPoint</Application>
  <PresentationFormat>Panorámica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Montero Ruiz</dc:creator>
  <cp:lastModifiedBy>Eduardo Montero Ruiz</cp:lastModifiedBy>
  <cp:revision>35</cp:revision>
  <dcterms:created xsi:type="dcterms:W3CDTF">2023-05-27T15:59:50Z</dcterms:created>
  <dcterms:modified xsi:type="dcterms:W3CDTF">2024-01-12T12:25:46Z</dcterms:modified>
</cp:coreProperties>
</file>